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37" r:id="rId2"/>
    <p:sldId id="417" r:id="rId3"/>
    <p:sldId id="369" r:id="rId4"/>
    <p:sldId id="370" r:id="rId5"/>
    <p:sldId id="371" r:id="rId6"/>
    <p:sldId id="372" r:id="rId7"/>
    <p:sldId id="373" r:id="rId8"/>
    <p:sldId id="376" r:id="rId9"/>
    <p:sldId id="379" r:id="rId10"/>
    <p:sldId id="380" r:id="rId11"/>
    <p:sldId id="381" r:id="rId12"/>
    <p:sldId id="382" r:id="rId13"/>
    <p:sldId id="383" r:id="rId14"/>
    <p:sldId id="390" r:id="rId15"/>
    <p:sldId id="403" r:id="rId16"/>
    <p:sldId id="401" r:id="rId17"/>
    <p:sldId id="402" r:id="rId18"/>
    <p:sldId id="377" r:id="rId19"/>
    <p:sldId id="378" r:id="rId20"/>
    <p:sldId id="399" r:id="rId21"/>
    <p:sldId id="400" r:id="rId22"/>
    <p:sldId id="375" r:id="rId23"/>
    <p:sldId id="384" r:id="rId24"/>
    <p:sldId id="385" r:id="rId25"/>
    <p:sldId id="386" r:id="rId26"/>
    <p:sldId id="387" r:id="rId27"/>
    <p:sldId id="388" r:id="rId28"/>
    <p:sldId id="389" r:id="rId29"/>
    <p:sldId id="398" r:id="rId30"/>
    <p:sldId id="397" r:id="rId31"/>
    <p:sldId id="395" r:id="rId32"/>
    <p:sldId id="396" r:id="rId33"/>
    <p:sldId id="393" r:id="rId34"/>
    <p:sldId id="394" r:id="rId35"/>
    <p:sldId id="362" r:id="rId36"/>
    <p:sldId id="404" r:id="rId37"/>
    <p:sldId id="418" r:id="rId38"/>
    <p:sldId id="419" r:id="rId39"/>
    <p:sldId id="405" r:id="rId40"/>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p:cViewPr varScale="1">
        <p:scale>
          <a:sx n="63" d="100"/>
          <a:sy n="63" d="100"/>
        </p:scale>
        <p:origin x="816"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2020/5/15</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29</a:t>
            </a:fld>
            <a:endParaRPr lang="zh-CN" altLang="en-US"/>
          </a:p>
        </p:txBody>
      </p:sp>
    </p:spTree>
    <p:extLst>
      <p:ext uri="{BB962C8B-B14F-4D97-AF65-F5344CB8AC3E}">
        <p14:creationId xmlns:p14="http://schemas.microsoft.com/office/powerpoint/2010/main" val="201550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3726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29224"/>
            <a:ext cx="9372600" cy="3429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19"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5/15/2020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6576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6553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Corner anchor free and loss drive feature selection anchor free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59" r:id="rId16"/>
    <p:sldLayoutId id="2147483660" r:id="rId17"/>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35770;&#25991;&#23545;&#27604;&#24635;&#32467;/CornerNet&#12289;Reppoints&#19982;Feature%20Selective%20Anchor-Free%20Module%20for%20Single-Shot%20Object%20Detection&#23545;&#27604;&#20998;&#26512;.html" TargetMode="External"/><Relationship Id="rId2" Type="http://schemas.openxmlformats.org/officeDocument/2006/relationships/hyperlink" Target="CornerNet&#12289;Reppoints&#19982;Feature%20Selective%20Anchor-Free%20Module%20for%20Single-Shot%20Object%20Detection&#23545;&#27604;&#20998;&#26512;.html"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hyperlink" Target="anchor%20based&#26041;&#27861;&#19982;anchor-free&#26041;&#27861;&#24635;&#32467;.xlsx"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609600" y="2469257"/>
            <a:ext cx="10552430" cy="2492990"/>
          </a:xfrm>
        </p:spPr>
        <p:txBody>
          <a:bodyPr/>
          <a:lstStyle/>
          <a:p>
            <a:pPr algn="ctr"/>
            <a:r>
              <a:rPr lang="en-US" altLang="zh-CN" dirty="0"/>
              <a:t>Corner anchor free and loss drive feature selection anchor free</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734D4A0-D882-4389-B271-6C40D04266EB}"/>
              </a:ext>
            </a:extLst>
          </p:cNvPr>
          <p:cNvSpPr>
            <a:spLocks noGrp="1"/>
          </p:cNvSpPr>
          <p:nvPr>
            <p:ph type="body" sz="quarter" idx="13"/>
          </p:nvPr>
        </p:nvSpPr>
        <p:spPr>
          <a:xfrm>
            <a:off x="1066800" y="2139415"/>
            <a:ext cx="10439400" cy="492124"/>
          </a:xfrm>
        </p:spPr>
        <p:txBody>
          <a:bodyPr/>
          <a:lstStyle/>
          <a:p>
            <a:r>
              <a:rPr lang="zh-CN" altLang="en-US" dirty="0"/>
              <a:t>考虑到特征图与原图之间的分辨率差距，将特征图上某位置映射回原图通常会带来位置精度损失，而这对预测框和标注框之间的重叠比影响较大，因此，网络输出位置偏移量在角点映射回原图之前来轻微地调整其位置。</a:t>
            </a:r>
          </a:p>
        </p:txBody>
      </p:sp>
      <p:sp>
        <p:nvSpPr>
          <p:cNvPr id="3" name="标题 2">
            <a:extLst>
              <a:ext uri="{FF2B5EF4-FFF2-40B4-BE49-F238E27FC236}">
                <a16:creationId xmlns:a16="http://schemas.microsoft.com/office/drawing/2014/main" id="{E7694387-8D57-45A8-953D-CD299B8F1675}"/>
              </a:ext>
            </a:extLst>
          </p:cNvPr>
          <p:cNvSpPr>
            <a:spLocks noGrp="1"/>
          </p:cNvSpPr>
          <p:nvPr>
            <p:ph type="title"/>
          </p:nvPr>
        </p:nvSpPr>
        <p:spPr/>
        <p:txBody>
          <a:bodyPr/>
          <a:lstStyle/>
          <a:p>
            <a:r>
              <a:rPr lang="en-US" altLang="zh-CN" dirty="0"/>
              <a:t>Corner adjustment</a:t>
            </a:r>
            <a:endParaRPr lang="zh-CN" altLang="en-US" dirty="0"/>
          </a:p>
        </p:txBody>
      </p:sp>
      <p:sp>
        <p:nvSpPr>
          <p:cNvPr id="4" name="文本占位符 3">
            <a:extLst>
              <a:ext uri="{FF2B5EF4-FFF2-40B4-BE49-F238E27FC236}">
                <a16:creationId xmlns:a16="http://schemas.microsoft.com/office/drawing/2014/main" id="{CDE3106C-B7B5-4E3F-AEDF-3A807F4F011C}"/>
              </a:ext>
            </a:extLst>
          </p:cNvPr>
          <p:cNvSpPr>
            <a:spLocks noGrp="1"/>
          </p:cNvSpPr>
          <p:nvPr>
            <p:ph type="body" sz="quarter" idx="16"/>
          </p:nvPr>
        </p:nvSpPr>
        <p:spPr>
          <a:xfrm>
            <a:off x="1066800" y="4421664"/>
            <a:ext cx="10287000" cy="369332"/>
          </a:xfrm>
        </p:spPr>
        <p:txBody>
          <a:bodyPr/>
          <a:lstStyle/>
          <a:p>
            <a:r>
              <a:rPr lang="en-US" altLang="zh-CN" dirty="0"/>
              <a:t>loss</a:t>
            </a:r>
            <a:r>
              <a:rPr lang="zh-CN" altLang="en-US" dirty="0"/>
              <a:t>计算采用</a:t>
            </a:r>
            <a:r>
              <a:rPr lang="en-US" altLang="zh-CN" dirty="0"/>
              <a:t>Smooth1 Loss</a:t>
            </a:r>
            <a:r>
              <a:rPr lang="zh-CN" altLang="en-US" dirty="0"/>
              <a:t>：从两个方面限制梯度：当预测框与</a:t>
            </a:r>
            <a:r>
              <a:rPr lang="en-US" altLang="zh-CN" dirty="0"/>
              <a:t>GT</a:t>
            </a:r>
            <a:r>
              <a:rPr lang="zh-CN" altLang="en-US" dirty="0"/>
              <a:t>差别过大时，梯度值不至于过大；当预测框与</a:t>
            </a:r>
            <a:r>
              <a:rPr lang="en-US" altLang="zh-CN" dirty="0"/>
              <a:t>GT</a:t>
            </a:r>
            <a:r>
              <a:rPr lang="zh-CN" altLang="en-US" dirty="0"/>
              <a:t>差别很小时，梯度值足够小。</a:t>
            </a:r>
          </a:p>
          <a:p>
            <a:endParaRPr lang="zh-CN" altLang="en-US" dirty="0"/>
          </a:p>
          <a:p>
            <a:endParaRPr lang="zh-CN" altLang="en-US" dirty="0"/>
          </a:p>
        </p:txBody>
      </p:sp>
      <p:pic>
        <p:nvPicPr>
          <p:cNvPr id="15" name="图片 14">
            <a:extLst>
              <a:ext uri="{FF2B5EF4-FFF2-40B4-BE49-F238E27FC236}">
                <a16:creationId xmlns:a16="http://schemas.microsoft.com/office/drawing/2014/main" id="{773FFA78-2845-41CA-B50E-97FA3A8691DB}"/>
              </a:ext>
            </a:extLst>
          </p:cNvPr>
          <p:cNvPicPr>
            <a:picLocks noChangeAspect="1"/>
          </p:cNvPicPr>
          <p:nvPr/>
        </p:nvPicPr>
        <p:blipFill>
          <a:blip r:embed="rId2"/>
          <a:stretch>
            <a:fillRect/>
          </a:stretch>
        </p:blipFill>
        <p:spPr>
          <a:xfrm>
            <a:off x="2743200" y="5638800"/>
            <a:ext cx="3722914" cy="914400"/>
          </a:xfrm>
          <a:prstGeom prst="rect">
            <a:avLst/>
          </a:prstGeom>
        </p:spPr>
      </p:pic>
      <p:pic>
        <p:nvPicPr>
          <p:cNvPr id="16" name="图片 15">
            <a:extLst>
              <a:ext uri="{FF2B5EF4-FFF2-40B4-BE49-F238E27FC236}">
                <a16:creationId xmlns:a16="http://schemas.microsoft.com/office/drawing/2014/main" id="{FA75446C-761D-4F7B-B94F-17B3CCD98289}"/>
              </a:ext>
            </a:extLst>
          </p:cNvPr>
          <p:cNvPicPr>
            <a:picLocks noChangeAspect="1"/>
          </p:cNvPicPr>
          <p:nvPr/>
        </p:nvPicPr>
        <p:blipFill>
          <a:blip r:embed="rId3"/>
          <a:stretch>
            <a:fillRect/>
          </a:stretch>
        </p:blipFill>
        <p:spPr>
          <a:xfrm>
            <a:off x="4254863" y="3502462"/>
            <a:ext cx="3278493" cy="817919"/>
          </a:xfrm>
          <a:prstGeom prst="rect">
            <a:avLst/>
          </a:prstGeom>
        </p:spPr>
      </p:pic>
      <p:pic>
        <p:nvPicPr>
          <p:cNvPr id="18" name="图片 17">
            <a:extLst>
              <a:ext uri="{FF2B5EF4-FFF2-40B4-BE49-F238E27FC236}">
                <a16:creationId xmlns:a16="http://schemas.microsoft.com/office/drawing/2014/main" id="{6054A0BB-6420-4B32-87EA-AA0F7370C9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400" y="5285628"/>
            <a:ext cx="3058444" cy="1299839"/>
          </a:xfrm>
          <a:prstGeom prst="rect">
            <a:avLst/>
          </a:prstGeom>
        </p:spPr>
      </p:pic>
    </p:spTree>
    <p:extLst>
      <p:ext uri="{BB962C8B-B14F-4D97-AF65-F5344CB8AC3E}">
        <p14:creationId xmlns:p14="http://schemas.microsoft.com/office/powerpoint/2010/main" val="333784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F6BBD1-E2DD-4C36-9BD1-CA1AC5F46B32}"/>
              </a:ext>
            </a:extLst>
          </p:cNvPr>
          <p:cNvSpPr>
            <a:spLocks noGrp="1"/>
          </p:cNvSpPr>
          <p:nvPr>
            <p:ph type="body" sz="quarter" idx="13"/>
          </p:nvPr>
        </p:nvSpPr>
        <p:spPr>
          <a:xfrm>
            <a:off x="1066800" y="1969811"/>
            <a:ext cx="9753600" cy="386654"/>
          </a:xfrm>
        </p:spPr>
        <p:txBody>
          <a:bodyPr/>
          <a:lstStyle/>
          <a:p>
            <a:r>
              <a:rPr lang="zh-CN" altLang="en-US" dirty="0"/>
              <a:t>主要思想是，在生成角点</a:t>
            </a:r>
            <a:r>
              <a:rPr lang="en-US" altLang="zh-CN" dirty="0"/>
              <a:t>heatmap</a:t>
            </a:r>
            <a:r>
              <a:rPr lang="zh-CN" altLang="en-US" dirty="0"/>
              <a:t>时，同时生成一个</a:t>
            </a:r>
            <a:r>
              <a:rPr lang="en-US" altLang="zh-CN" dirty="0"/>
              <a:t>embedding vector</a:t>
            </a:r>
            <a:r>
              <a:rPr lang="zh-CN" altLang="en-US" dirty="0"/>
              <a:t>，</a:t>
            </a:r>
            <a:r>
              <a:rPr lang="en-US" altLang="zh-CN" dirty="0"/>
              <a:t> loss</a:t>
            </a:r>
            <a:r>
              <a:rPr lang="zh-CN" altLang="en-US" dirty="0"/>
              <a:t>具有两种，</a:t>
            </a:r>
            <a:r>
              <a:rPr lang="en-US" altLang="zh-CN" dirty="0" err="1"/>
              <a:t>L</a:t>
            </a:r>
            <a:r>
              <a:rPr lang="en-US" altLang="zh-CN" baseline="-25000" dirty="0" err="1"/>
              <a:t>pull</a:t>
            </a:r>
            <a:r>
              <a:rPr lang="zh-CN" altLang="en-US" dirty="0"/>
              <a:t>和</a:t>
            </a:r>
            <a:r>
              <a:rPr lang="en-US" altLang="zh-CN" dirty="0" err="1"/>
              <a:t>L</a:t>
            </a:r>
            <a:r>
              <a:rPr lang="en-US" altLang="zh-CN" baseline="-25000" dirty="0" err="1"/>
              <a:t>push</a:t>
            </a:r>
            <a:r>
              <a:rPr lang="zh-CN" altLang="en-US" dirty="0"/>
              <a:t>；如果一个左上角角点和右下角角点属于同一个物体，那么他们的</a:t>
            </a:r>
            <a:r>
              <a:rPr lang="en-US" altLang="zh-CN" dirty="0" err="1"/>
              <a:t>embeddng</a:t>
            </a:r>
            <a:r>
              <a:rPr lang="en-US" altLang="zh-CN" dirty="0"/>
              <a:t> vector</a:t>
            </a:r>
            <a:r>
              <a:rPr lang="zh-CN" altLang="en-US" dirty="0"/>
              <a:t>之间的距离就应该非常小，根据这个距离来对</a:t>
            </a:r>
            <a:r>
              <a:rPr lang="en-US" altLang="zh-CN" dirty="0"/>
              <a:t>Corner</a:t>
            </a:r>
            <a:r>
              <a:rPr lang="zh-CN" altLang="en-US" dirty="0"/>
              <a:t>点进行匹配。</a:t>
            </a:r>
          </a:p>
        </p:txBody>
      </p:sp>
      <p:sp>
        <p:nvSpPr>
          <p:cNvPr id="3" name="标题 2">
            <a:extLst>
              <a:ext uri="{FF2B5EF4-FFF2-40B4-BE49-F238E27FC236}">
                <a16:creationId xmlns:a16="http://schemas.microsoft.com/office/drawing/2014/main" id="{C0FCF4ED-2910-48B7-A9BC-6D59C9947295}"/>
              </a:ext>
            </a:extLst>
          </p:cNvPr>
          <p:cNvSpPr>
            <a:spLocks noGrp="1"/>
          </p:cNvSpPr>
          <p:nvPr>
            <p:ph type="title"/>
          </p:nvPr>
        </p:nvSpPr>
        <p:spPr>
          <a:xfrm>
            <a:off x="1066800" y="1219200"/>
            <a:ext cx="4350385" cy="492126"/>
          </a:xfrm>
        </p:spPr>
        <p:txBody>
          <a:bodyPr/>
          <a:lstStyle/>
          <a:p>
            <a:r>
              <a:rPr lang="en-US" altLang="zh-CN" dirty="0"/>
              <a:t>Grouping Corners </a:t>
            </a:r>
            <a:endParaRPr lang="zh-CN" altLang="en-US" dirty="0"/>
          </a:p>
        </p:txBody>
      </p:sp>
      <p:sp>
        <p:nvSpPr>
          <p:cNvPr id="4" name="文本占位符 3">
            <a:extLst>
              <a:ext uri="{FF2B5EF4-FFF2-40B4-BE49-F238E27FC236}">
                <a16:creationId xmlns:a16="http://schemas.microsoft.com/office/drawing/2014/main" id="{F0AEE8D0-CC2A-4D44-9E96-7AE0074F3CCF}"/>
              </a:ext>
            </a:extLst>
          </p:cNvPr>
          <p:cNvSpPr>
            <a:spLocks noGrp="1"/>
          </p:cNvSpPr>
          <p:nvPr>
            <p:ph type="body" sz="quarter" idx="16"/>
          </p:nvPr>
        </p:nvSpPr>
        <p:spPr>
          <a:xfrm>
            <a:off x="1066800" y="3651584"/>
            <a:ext cx="10210800" cy="344886"/>
          </a:xfrm>
        </p:spPr>
        <p:txBody>
          <a:bodyPr/>
          <a:lstStyle/>
          <a:p>
            <a:r>
              <a:rPr lang="en-US" altLang="zh-CN" dirty="0"/>
              <a:t>Embedding</a:t>
            </a:r>
            <a:r>
              <a:rPr lang="zh-CN" altLang="en-US" dirty="0"/>
              <a:t>本质是用一个低维的向量表示一个物体，可以是一个词，或是一个商品。这个</a:t>
            </a:r>
            <a:r>
              <a:rPr lang="en-US" altLang="zh-CN" dirty="0"/>
              <a:t>embedding</a:t>
            </a:r>
            <a:r>
              <a:rPr lang="zh-CN" altLang="en-US" dirty="0"/>
              <a:t>向量的性质是能使距离相近的向量对应的物体有相近的含义。比如 </a:t>
            </a:r>
            <a:r>
              <a:rPr lang="en-US" altLang="zh-CN" dirty="0"/>
              <a:t>Embedding(</a:t>
            </a:r>
            <a:r>
              <a:rPr lang="zh-CN" altLang="en-US" dirty="0"/>
              <a:t>复仇者联盟</a:t>
            </a:r>
            <a:r>
              <a:rPr lang="en-US" altLang="zh-CN" dirty="0"/>
              <a:t>)</a:t>
            </a:r>
            <a:r>
              <a:rPr lang="zh-CN" altLang="en-US" dirty="0"/>
              <a:t>和</a:t>
            </a:r>
            <a:r>
              <a:rPr lang="en-US" altLang="zh-CN" dirty="0"/>
              <a:t>Embedding(</a:t>
            </a:r>
            <a:r>
              <a:rPr lang="zh-CN" altLang="en-US" dirty="0"/>
              <a:t>钢铁侠</a:t>
            </a:r>
            <a:r>
              <a:rPr lang="en-US" altLang="zh-CN" dirty="0"/>
              <a:t>)</a:t>
            </a:r>
            <a:r>
              <a:rPr lang="zh-CN" altLang="en-US" dirty="0"/>
              <a:t>之间的距离很接近，与</a:t>
            </a:r>
            <a:r>
              <a:rPr lang="en-US" altLang="zh-CN" dirty="0"/>
              <a:t>Embedding(</a:t>
            </a:r>
            <a:r>
              <a:rPr lang="zh-CN" altLang="en-US" dirty="0"/>
              <a:t>乱世佳人</a:t>
            </a:r>
            <a:r>
              <a:rPr lang="en-US" altLang="zh-CN" dirty="0"/>
              <a:t>)</a:t>
            </a:r>
            <a:r>
              <a:rPr lang="zh-CN" altLang="en-US" dirty="0"/>
              <a:t>的距离就会远一些。</a:t>
            </a:r>
          </a:p>
        </p:txBody>
      </p:sp>
      <p:pic>
        <p:nvPicPr>
          <p:cNvPr id="11" name="图片 10">
            <a:extLst>
              <a:ext uri="{FF2B5EF4-FFF2-40B4-BE49-F238E27FC236}">
                <a16:creationId xmlns:a16="http://schemas.microsoft.com/office/drawing/2014/main" id="{26E36B1B-8AAB-4649-B922-3FD8DE18DC13}"/>
              </a:ext>
            </a:extLst>
          </p:cNvPr>
          <p:cNvPicPr>
            <a:picLocks noChangeAspect="1"/>
          </p:cNvPicPr>
          <p:nvPr/>
        </p:nvPicPr>
        <p:blipFill>
          <a:blip r:embed="rId2"/>
          <a:stretch>
            <a:fillRect/>
          </a:stretch>
        </p:blipFill>
        <p:spPr>
          <a:xfrm>
            <a:off x="8305800" y="5975017"/>
            <a:ext cx="1386444" cy="344886"/>
          </a:xfrm>
          <a:prstGeom prst="rect">
            <a:avLst/>
          </a:prstGeom>
        </p:spPr>
      </p:pic>
      <p:pic>
        <p:nvPicPr>
          <p:cNvPr id="13" name="图片 12">
            <a:extLst>
              <a:ext uri="{FF2B5EF4-FFF2-40B4-BE49-F238E27FC236}">
                <a16:creationId xmlns:a16="http://schemas.microsoft.com/office/drawing/2014/main" id="{CD0BE7BF-17BD-47B0-9C0E-3005871246CC}"/>
              </a:ext>
            </a:extLst>
          </p:cNvPr>
          <p:cNvPicPr>
            <a:picLocks noChangeAspect="1"/>
          </p:cNvPicPr>
          <p:nvPr/>
        </p:nvPicPr>
        <p:blipFill rotWithShape="1">
          <a:blip r:embed="rId3"/>
          <a:srcRect t="9084"/>
          <a:stretch/>
        </p:blipFill>
        <p:spPr>
          <a:xfrm>
            <a:off x="1626074" y="6056385"/>
            <a:ext cx="4220572" cy="646331"/>
          </a:xfrm>
          <a:prstGeom prst="rect">
            <a:avLst/>
          </a:prstGeom>
        </p:spPr>
      </p:pic>
      <p:sp>
        <p:nvSpPr>
          <p:cNvPr id="15" name="文本框 14">
            <a:extLst>
              <a:ext uri="{FF2B5EF4-FFF2-40B4-BE49-F238E27FC236}">
                <a16:creationId xmlns:a16="http://schemas.microsoft.com/office/drawing/2014/main" id="{49884971-8D42-4696-A983-07FD9988F182}"/>
              </a:ext>
            </a:extLst>
          </p:cNvPr>
          <p:cNvSpPr txBox="1"/>
          <p:nvPr/>
        </p:nvSpPr>
        <p:spPr>
          <a:xfrm>
            <a:off x="6521351" y="5410053"/>
            <a:ext cx="4955342" cy="1200329"/>
          </a:xfrm>
          <a:prstGeom prst="rect">
            <a:avLst/>
          </a:prstGeom>
          <a:noFill/>
        </p:spPr>
        <p:txBody>
          <a:bodyPr wrap="square" rtlCol="0">
            <a:spAutoFit/>
          </a:bodyPr>
          <a:lstStyle/>
          <a:p>
            <a:r>
              <a:rPr lang="zh-CN" altLang="en-US" kern="0" dirty="0">
                <a:solidFill>
                  <a:sysClr val="windowText" lastClr="000000"/>
                </a:solidFill>
              </a:rPr>
              <a:t>左式中</a:t>
            </a:r>
            <a:r>
              <a:rPr lang="en-US" altLang="zh-CN" kern="0" dirty="0" err="1">
                <a:solidFill>
                  <a:sysClr val="windowText" lastClr="000000"/>
                </a:solidFill>
              </a:rPr>
              <a:t>e</a:t>
            </a:r>
            <a:r>
              <a:rPr lang="en-US" altLang="zh-CN" kern="0" baseline="-25000" dirty="0" err="1">
                <a:solidFill>
                  <a:sysClr val="windowText" lastClr="000000"/>
                </a:solidFill>
              </a:rPr>
              <a:t>tk</a:t>
            </a:r>
            <a:r>
              <a:rPr lang="zh-CN" altLang="en-US" kern="0" dirty="0">
                <a:solidFill>
                  <a:sysClr val="windowText" lastClr="000000"/>
                </a:solidFill>
              </a:rPr>
              <a:t>和</a:t>
            </a:r>
            <a:r>
              <a:rPr lang="en-US" altLang="zh-CN" kern="0" dirty="0" err="1">
                <a:solidFill>
                  <a:sysClr val="windowText" lastClr="000000"/>
                </a:solidFill>
              </a:rPr>
              <a:t>e</a:t>
            </a:r>
            <a:r>
              <a:rPr lang="en-US" altLang="zh-CN" kern="0" baseline="-25000" dirty="0" err="1">
                <a:solidFill>
                  <a:sysClr val="windowText" lastClr="000000"/>
                </a:solidFill>
              </a:rPr>
              <a:t>bk</a:t>
            </a:r>
            <a:r>
              <a:rPr lang="zh-CN" altLang="en-US" kern="0" dirty="0">
                <a:solidFill>
                  <a:sysClr val="windowText" lastClr="000000"/>
                </a:solidFill>
              </a:rPr>
              <a:t>表示图像中第</a:t>
            </a:r>
            <a:r>
              <a:rPr lang="en-US" altLang="zh-CN" kern="0" dirty="0">
                <a:solidFill>
                  <a:sysClr val="windowText" lastClr="000000"/>
                </a:solidFill>
              </a:rPr>
              <a:t>k</a:t>
            </a:r>
            <a:r>
              <a:rPr lang="zh-CN" altLang="en-US" kern="0" dirty="0">
                <a:solidFill>
                  <a:sysClr val="windowText" lastClr="000000"/>
                </a:solidFill>
              </a:rPr>
              <a:t>个目标的</a:t>
            </a:r>
            <a:r>
              <a:rPr lang="en-US" altLang="zh-CN" kern="0" dirty="0">
                <a:solidFill>
                  <a:sysClr val="windowText" lastClr="000000"/>
                </a:solidFill>
              </a:rPr>
              <a:t>top-left</a:t>
            </a:r>
            <a:r>
              <a:rPr lang="zh-CN" altLang="en-US" kern="0" dirty="0">
                <a:solidFill>
                  <a:sysClr val="windowText" lastClr="000000"/>
                </a:solidFill>
              </a:rPr>
              <a:t>点和</a:t>
            </a:r>
            <a:r>
              <a:rPr lang="en-US" altLang="zh-CN" kern="0" dirty="0">
                <a:solidFill>
                  <a:sysClr val="windowText" lastClr="000000"/>
                </a:solidFill>
              </a:rPr>
              <a:t>bottom-right</a:t>
            </a:r>
            <a:r>
              <a:rPr lang="zh-CN" altLang="en-US" kern="0" dirty="0">
                <a:solidFill>
                  <a:sysClr val="windowText" lastClr="000000"/>
                </a:solidFill>
              </a:rPr>
              <a:t>点的</a:t>
            </a:r>
            <a:r>
              <a:rPr lang="en-US" altLang="zh-CN" kern="0" dirty="0">
                <a:solidFill>
                  <a:sysClr val="windowText" lastClr="000000"/>
                </a:solidFill>
              </a:rPr>
              <a:t>embedding</a:t>
            </a:r>
            <a:r>
              <a:rPr lang="zh-CN" altLang="en-US" kern="0" dirty="0">
                <a:solidFill>
                  <a:sysClr val="windowText" lastClr="000000"/>
                </a:solidFill>
              </a:rPr>
              <a:t>向量，</a:t>
            </a:r>
            <a:r>
              <a:rPr lang="en-US" altLang="zh-CN" kern="0" dirty="0">
                <a:solidFill>
                  <a:sysClr val="windowText" lastClr="000000"/>
                </a:solidFill>
              </a:rPr>
              <a:t>N</a:t>
            </a:r>
            <a:r>
              <a:rPr lang="zh-CN" altLang="en-US" kern="0" dirty="0">
                <a:solidFill>
                  <a:sysClr val="windowText" lastClr="000000"/>
                </a:solidFill>
              </a:rPr>
              <a:t>表示物体类别的数量。                     表示两个</a:t>
            </a:r>
            <a:r>
              <a:rPr lang="en-US" altLang="zh-CN" kern="0" dirty="0">
                <a:solidFill>
                  <a:sysClr val="windowText" lastClr="000000"/>
                </a:solidFill>
              </a:rPr>
              <a:t>embedding</a:t>
            </a:r>
            <a:r>
              <a:rPr lang="zh-CN" altLang="en-US" kern="0" dirty="0">
                <a:solidFill>
                  <a:sysClr val="windowText" lastClr="000000"/>
                </a:solidFill>
              </a:rPr>
              <a:t>向量的均值。</a:t>
            </a:r>
            <a:endParaRPr lang="zh-CN" altLang="en-US" dirty="0"/>
          </a:p>
        </p:txBody>
      </p:sp>
      <p:pic>
        <p:nvPicPr>
          <p:cNvPr id="16" name="图片 15">
            <a:extLst>
              <a:ext uri="{FF2B5EF4-FFF2-40B4-BE49-F238E27FC236}">
                <a16:creationId xmlns:a16="http://schemas.microsoft.com/office/drawing/2014/main" id="{CC2F9C63-9B9D-4F2C-A8B9-37C91F9F8650}"/>
              </a:ext>
            </a:extLst>
          </p:cNvPr>
          <p:cNvPicPr>
            <a:picLocks noChangeAspect="1"/>
          </p:cNvPicPr>
          <p:nvPr/>
        </p:nvPicPr>
        <p:blipFill rotWithShape="1">
          <a:blip r:embed="rId4"/>
          <a:srcRect t="13124" r="3570" b="13124"/>
          <a:stretch/>
        </p:blipFill>
        <p:spPr>
          <a:xfrm>
            <a:off x="1626074" y="5410053"/>
            <a:ext cx="3864024" cy="646332"/>
          </a:xfrm>
          <a:prstGeom prst="rect">
            <a:avLst/>
          </a:prstGeom>
        </p:spPr>
      </p:pic>
    </p:spTree>
    <p:extLst>
      <p:ext uri="{BB962C8B-B14F-4D97-AF65-F5344CB8AC3E}">
        <p14:creationId xmlns:p14="http://schemas.microsoft.com/office/powerpoint/2010/main" val="500747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D639C1-BE6A-4705-A7C4-83303B1DD7BB}"/>
              </a:ext>
            </a:extLst>
          </p:cNvPr>
          <p:cNvSpPr>
            <a:spLocks noGrp="1"/>
          </p:cNvSpPr>
          <p:nvPr>
            <p:ph type="title"/>
          </p:nvPr>
        </p:nvSpPr>
        <p:spPr/>
        <p:txBody>
          <a:bodyPr/>
          <a:lstStyle/>
          <a:p>
            <a:r>
              <a:rPr lang="en-US" altLang="zh-CN" dirty="0"/>
              <a:t>Corner Pooling</a:t>
            </a:r>
            <a:endParaRPr lang="zh-CN" altLang="en-US" dirty="0"/>
          </a:p>
        </p:txBody>
      </p:sp>
      <p:sp>
        <p:nvSpPr>
          <p:cNvPr id="4" name="文本占位符 3">
            <a:extLst>
              <a:ext uri="{FF2B5EF4-FFF2-40B4-BE49-F238E27FC236}">
                <a16:creationId xmlns:a16="http://schemas.microsoft.com/office/drawing/2014/main" id="{770CDB05-4877-4B75-83AE-8F69D4CB4E47}"/>
              </a:ext>
            </a:extLst>
          </p:cNvPr>
          <p:cNvSpPr>
            <a:spLocks noGrp="1"/>
          </p:cNvSpPr>
          <p:nvPr>
            <p:ph type="body" sz="quarter" idx="16"/>
          </p:nvPr>
        </p:nvSpPr>
        <p:spPr>
          <a:xfrm>
            <a:off x="1066800" y="1947545"/>
            <a:ext cx="9753600" cy="342900"/>
          </a:xfrm>
        </p:spPr>
        <p:txBody>
          <a:bodyPr/>
          <a:lstStyle/>
          <a:p>
            <a:r>
              <a:rPr lang="zh-CN" altLang="en-US" dirty="0"/>
              <a:t>下图是</a:t>
            </a:r>
            <a:r>
              <a:rPr lang="en-US" altLang="zh-CN" dirty="0"/>
              <a:t>top-left corner</a:t>
            </a:r>
            <a:r>
              <a:rPr lang="zh-CN" altLang="en-US" dirty="0"/>
              <a:t>的 </a:t>
            </a:r>
            <a:r>
              <a:rPr lang="en-US" altLang="zh-CN" dirty="0"/>
              <a:t>Corner Pooling</a:t>
            </a:r>
            <a:r>
              <a:rPr lang="zh-CN" altLang="en-US" dirty="0"/>
              <a:t>过程。在水平方向，从最右端开始往最左端遍历，每个位置的值都变成从最右到当前位置为止，出现的最大的值。在垂直方向上，从下到上扫描填充遇到的最大的值。同理，</a:t>
            </a:r>
            <a:r>
              <a:rPr lang="en-US" altLang="zh-CN" dirty="0"/>
              <a:t>bottom-right corner</a:t>
            </a:r>
            <a:r>
              <a:rPr lang="zh-CN" altLang="en-US" dirty="0"/>
              <a:t>的</a:t>
            </a:r>
            <a:r>
              <a:rPr lang="en-US" altLang="zh-CN" dirty="0"/>
              <a:t>Corner Pooling</a:t>
            </a:r>
            <a:r>
              <a:rPr lang="zh-CN" altLang="en-US" dirty="0"/>
              <a:t>最左端往最右端</a:t>
            </a:r>
            <a:r>
              <a:rPr lang="en-US" altLang="zh-CN" dirty="0"/>
              <a:t>. </a:t>
            </a:r>
            <a:r>
              <a:rPr lang="zh-CN" altLang="en-US" dirty="0"/>
              <a:t>最上往最下遍历。</a:t>
            </a:r>
          </a:p>
        </p:txBody>
      </p:sp>
      <p:sp>
        <p:nvSpPr>
          <p:cNvPr id="6" name="文本占位符 3">
            <a:extLst>
              <a:ext uri="{FF2B5EF4-FFF2-40B4-BE49-F238E27FC236}">
                <a16:creationId xmlns:a16="http://schemas.microsoft.com/office/drawing/2014/main" id="{2BDB8271-FD5F-4205-AC5F-428374D58E52}"/>
              </a:ext>
            </a:extLst>
          </p:cNvPr>
          <p:cNvSpPr txBox="1">
            <a:spLocks/>
          </p:cNvSpPr>
          <p:nvPr/>
        </p:nvSpPr>
        <p:spPr>
          <a:xfrm>
            <a:off x="1066800" y="3944620"/>
            <a:ext cx="9372600" cy="3429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通过</a:t>
            </a:r>
            <a:r>
              <a:rPr lang="en-US" altLang="zh-CN" dirty="0"/>
              <a:t>Corner Pooling</a:t>
            </a:r>
            <a:r>
              <a:rPr lang="zh-CN" altLang="en-US" dirty="0"/>
              <a:t>的方式能够一定程度上体现出当前点出发的射线是否与物体向交。</a:t>
            </a:r>
            <a:endParaRPr lang="zh-CN" altLang="en-US" kern="0" dirty="0">
              <a:solidFill>
                <a:sysClr val="windowText" lastClr="000000"/>
              </a:solidFill>
            </a:endParaRPr>
          </a:p>
        </p:txBody>
      </p:sp>
      <p:pic>
        <p:nvPicPr>
          <p:cNvPr id="7" name="图片 6">
            <a:extLst>
              <a:ext uri="{FF2B5EF4-FFF2-40B4-BE49-F238E27FC236}">
                <a16:creationId xmlns:a16="http://schemas.microsoft.com/office/drawing/2014/main" id="{DBAB43C1-F3F4-49DF-8DEC-C61049311B6B}"/>
              </a:ext>
            </a:extLst>
          </p:cNvPr>
          <p:cNvPicPr>
            <a:picLocks noChangeAspect="1"/>
          </p:cNvPicPr>
          <p:nvPr/>
        </p:nvPicPr>
        <p:blipFill>
          <a:blip r:embed="rId2"/>
          <a:stretch>
            <a:fillRect/>
          </a:stretch>
        </p:blipFill>
        <p:spPr>
          <a:xfrm>
            <a:off x="1219200" y="4770012"/>
            <a:ext cx="3886200" cy="1999109"/>
          </a:xfrm>
          <a:prstGeom prst="rect">
            <a:avLst/>
          </a:prstGeom>
        </p:spPr>
      </p:pic>
      <p:pic>
        <p:nvPicPr>
          <p:cNvPr id="10" name="图片 9">
            <a:extLst>
              <a:ext uri="{FF2B5EF4-FFF2-40B4-BE49-F238E27FC236}">
                <a16:creationId xmlns:a16="http://schemas.microsoft.com/office/drawing/2014/main" id="{46395CF6-9EC0-47C5-A725-794D9E5CA320}"/>
              </a:ext>
            </a:extLst>
          </p:cNvPr>
          <p:cNvPicPr>
            <a:picLocks noChangeAspect="1"/>
          </p:cNvPicPr>
          <p:nvPr/>
        </p:nvPicPr>
        <p:blipFill>
          <a:blip r:embed="rId3"/>
          <a:stretch>
            <a:fillRect/>
          </a:stretch>
        </p:blipFill>
        <p:spPr>
          <a:xfrm>
            <a:off x="5697222" y="4720313"/>
            <a:ext cx="4742178" cy="2008167"/>
          </a:xfrm>
          <a:prstGeom prst="rect">
            <a:avLst/>
          </a:prstGeom>
        </p:spPr>
      </p:pic>
    </p:spTree>
    <p:extLst>
      <p:ext uri="{BB962C8B-B14F-4D97-AF65-F5344CB8AC3E}">
        <p14:creationId xmlns:p14="http://schemas.microsoft.com/office/powerpoint/2010/main" val="3355514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828668-0C09-4B1C-A8F3-82A95475F057}"/>
              </a:ext>
            </a:extLst>
          </p:cNvPr>
          <p:cNvPicPr>
            <a:picLocks noChangeAspect="1"/>
          </p:cNvPicPr>
          <p:nvPr/>
        </p:nvPicPr>
        <p:blipFill>
          <a:blip r:embed="rId2"/>
          <a:stretch>
            <a:fillRect/>
          </a:stretch>
        </p:blipFill>
        <p:spPr>
          <a:xfrm>
            <a:off x="2971800" y="2649625"/>
            <a:ext cx="5200179" cy="695715"/>
          </a:xfrm>
          <a:prstGeom prst="rect">
            <a:avLst/>
          </a:prstGeom>
        </p:spPr>
      </p:pic>
      <p:sp>
        <p:nvSpPr>
          <p:cNvPr id="2" name="文本占位符 1">
            <a:extLst>
              <a:ext uri="{FF2B5EF4-FFF2-40B4-BE49-F238E27FC236}">
                <a16:creationId xmlns:a16="http://schemas.microsoft.com/office/drawing/2014/main" id="{F3F92021-635B-49B7-8132-593FA6472003}"/>
              </a:ext>
            </a:extLst>
          </p:cNvPr>
          <p:cNvSpPr>
            <a:spLocks noGrp="1"/>
          </p:cNvSpPr>
          <p:nvPr>
            <p:ph type="body" sz="quarter" idx="13"/>
          </p:nvPr>
        </p:nvSpPr>
        <p:spPr>
          <a:xfrm>
            <a:off x="1066800" y="3517741"/>
            <a:ext cx="9372600" cy="369332"/>
          </a:xfrm>
        </p:spPr>
        <p:txBody>
          <a:bodyPr/>
          <a:lstStyle/>
          <a:p>
            <a:r>
              <a:rPr lang="en-US" altLang="zh-CN" dirty="0"/>
              <a:t>α = β = 0.1</a:t>
            </a:r>
            <a:r>
              <a:rPr lang="zh-CN" altLang="en-US" dirty="0"/>
              <a:t>，</a:t>
            </a:r>
            <a:r>
              <a:rPr lang="en-US" altLang="zh-CN" dirty="0"/>
              <a:t>γ = 1</a:t>
            </a:r>
            <a:endParaRPr lang="zh-CN" altLang="en-US" dirty="0"/>
          </a:p>
        </p:txBody>
      </p:sp>
      <p:sp>
        <p:nvSpPr>
          <p:cNvPr id="3" name="标题 2">
            <a:extLst>
              <a:ext uri="{FF2B5EF4-FFF2-40B4-BE49-F238E27FC236}">
                <a16:creationId xmlns:a16="http://schemas.microsoft.com/office/drawing/2014/main" id="{B1F8A3EB-3440-404E-856C-C89EB73BB6E4}"/>
              </a:ext>
            </a:extLst>
          </p:cNvPr>
          <p:cNvSpPr>
            <a:spLocks noGrp="1"/>
          </p:cNvSpPr>
          <p:nvPr>
            <p:ph type="title"/>
          </p:nvPr>
        </p:nvSpPr>
        <p:spPr>
          <a:xfrm>
            <a:off x="1066800" y="1219200"/>
            <a:ext cx="5562600" cy="492125"/>
          </a:xfrm>
        </p:spPr>
        <p:txBody>
          <a:bodyPr/>
          <a:lstStyle/>
          <a:p>
            <a:r>
              <a:rPr lang="zh-CN" altLang="en-US" dirty="0"/>
              <a:t>使用总</a:t>
            </a:r>
            <a:r>
              <a:rPr lang="en-US" altLang="zh-CN" dirty="0"/>
              <a:t>loss</a:t>
            </a:r>
            <a:r>
              <a:rPr lang="zh-CN" altLang="en-US" dirty="0"/>
              <a:t>驱动</a:t>
            </a:r>
            <a:r>
              <a:rPr lang="en-US" altLang="zh-CN" dirty="0"/>
              <a:t>Corner</a:t>
            </a:r>
            <a:r>
              <a:rPr lang="zh-CN" altLang="en-US" dirty="0"/>
              <a:t>对选择</a:t>
            </a:r>
          </a:p>
        </p:txBody>
      </p:sp>
      <p:sp>
        <p:nvSpPr>
          <p:cNvPr id="4" name="文本占位符 3">
            <a:extLst>
              <a:ext uri="{FF2B5EF4-FFF2-40B4-BE49-F238E27FC236}">
                <a16:creationId xmlns:a16="http://schemas.microsoft.com/office/drawing/2014/main" id="{AAF5667F-E8F7-4C1C-97B7-671C81875F08}"/>
              </a:ext>
            </a:extLst>
          </p:cNvPr>
          <p:cNvSpPr>
            <a:spLocks noGrp="1"/>
          </p:cNvSpPr>
          <p:nvPr>
            <p:ph type="body" sz="quarter" idx="16"/>
          </p:nvPr>
        </p:nvSpPr>
        <p:spPr>
          <a:xfrm>
            <a:off x="1066800" y="2009025"/>
            <a:ext cx="9372600" cy="342900"/>
          </a:xfrm>
        </p:spPr>
        <p:txBody>
          <a:bodyPr/>
          <a:lstStyle/>
          <a:p>
            <a:r>
              <a:rPr lang="zh-CN" altLang="en-US" dirty="0"/>
              <a:t>完整的</a:t>
            </a:r>
            <a:r>
              <a:rPr lang="en-US" altLang="zh-CN" dirty="0"/>
              <a:t>training loss</a:t>
            </a:r>
            <a:r>
              <a:rPr lang="zh-CN" altLang="en-US" dirty="0"/>
              <a:t>是：</a:t>
            </a:r>
          </a:p>
        </p:txBody>
      </p:sp>
      <p:sp>
        <p:nvSpPr>
          <p:cNvPr id="7" name="文本占位符 1">
            <a:extLst>
              <a:ext uri="{FF2B5EF4-FFF2-40B4-BE49-F238E27FC236}">
                <a16:creationId xmlns:a16="http://schemas.microsoft.com/office/drawing/2014/main" id="{6584CC18-984D-462A-84CA-C9580A1E45C3}"/>
              </a:ext>
            </a:extLst>
          </p:cNvPr>
          <p:cNvSpPr txBox="1">
            <a:spLocks/>
          </p:cNvSpPr>
          <p:nvPr/>
        </p:nvSpPr>
        <p:spPr>
          <a:xfrm>
            <a:off x="1066800" y="4326490"/>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在训练期间，设置网络的输入分辨率</a:t>
            </a:r>
            <a:r>
              <a:rPr lang="en-US" altLang="zh-CN" kern="0" dirty="0">
                <a:solidFill>
                  <a:sysClr val="windowText" lastClr="000000"/>
                </a:solidFill>
              </a:rPr>
              <a:t>511×511,</a:t>
            </a:r>
            <a:r>
              <a:rPr lang="zh-CN" altLang="en-US" kern="0" dirty="0">
                <a:solidFill>
                  <a:sysClr val="windowText" lastClr="000000"/>
                </a:solidFill>
              </a:rPr>
              <a:t>导致输出分辨率为</a:t>
            </a:r>
            <a:r>
              <a:rPr lang="en-US" altLang="zh-CN" kern="0" dirty="0">
                <a:solidFill>
                  <a:sysClr val="windowText" lastClr="000000"/>
                </a:solidFill>
              </a:rPr>
              <a:t>128×128</a:t>
            </a:r>
            <a:r>
              <a:rPr lang="zh-CN" altLang="en-US" kern="0" dirty="0">
                <a:solidFill>
                  <a:sysClr val="windowText" lastClr="000000"/>
                </a:solidFill>
              </a:rPr>
              <a:t>。为了减少过拟合，采用标准的数据增强技术，包括随机水平翻转、随机缩放、随机裁剪和随机色彩抖动，其中包括调整图像的亮度，饱和度和对比度。 最后，将</a:t>
            </a:r>
            <a:r>
              <a:rPr lang="en-US" altLang="zh-CN" kern="0" dirty="0">
                <a:solidFill>
                  <a:sysClr val="windowText" lastClr="000000"/>
                </a:solidFill>
              </a:rPr>
              <a:t>PCA</a:t>
            </a:r>
            <a:r>
              <a:rPr lang="zh-CN" altLang="en-US" kern="0" dirty="0">
                <a:solidFill>
                  <a:sysClr val="windowText" lastClr="000000"/>
                </a:solidFill>
              </a:rPr>
              <a:t>应用于输入图像。</a:t>
            </a:r>
          </a:p>
        </p:txBody>
      </p:sp>
    </p:spTree>
    <p:extLst>
      <p:ext uri="{BB962C8B-B14F-4D97-AF65-F5344CB8AC3E}">
        <p14:creationId xmlns:p14="http://schemas.microsoft.com/office/powerpoint/2010/main" val="74402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9921A33-D73C-4D49-8DE6-17B44B79600A}"/>
              </a:ext>
            </a:extLst>
          </p:cNvPr>
          <p:cNvSpPr>
            <a:spLocks noGrp="1"/>
          </p:cNvSpPr>
          <p:nvPr>
            <p:ph type="body" sz="quarter" idx="13"/>
          </p:nvPr>
        </p:nvSpPr>
        <p:spPr/>
        <p:txBody>
          <a:bodyPr/>
          <a:lstStyle/>
          <a:p>
            <a:r>
              <a:rPr lang="en-US" altLang="zh-CN" dirty="0" err="1"/>
              <a:t>conner</a:t>
            </a:r>
            <a:r>
              <a:rPr lang="en-US" altLang="zh-CN" dirty="0"/>
              <a:t> pooling</a:t>
            </a:r>
            <a:r>
              <a:rPr lang="zh-CN" altLang="en-US" dirty="0"/>
              <a:t>的消融比实验，可以看出添加</a:t>
            </a:r>
            <a:r>
              <a:rPr lang="en-US" altLang="zh-CN" dirty="0" err="1"/>
              <a:t>conner</a:t>
            </a:r>
            <a:r>
              <a:rPr lang="en-US" altLang="zh-CN" dirty="0"/>
              <a:t> pooling</a:t>
            </a:r>
            <a:r>
              <a:rPr lang="zh-CN" altLang="en-US" dirty="0"/>
              <a:t>（第二行）对能提升</a:t>
            </a:r>
            <a:r>
              <a:rPr lang="en-US" altLang="zh-CN" dirty="0"/>
              <a:t>2.0mAP</a:t>
            </a:r>
            <a:r>
              <a:rPr lang="zh-CN" altLang="en-US" dirty="0"/>
              <a:t>，在目标尺度比较大的数据中提升</a:t>
            </a:r>
            <a:r>
              <a:rPr lang="en-US" altLang="zh-CN" dirty="0"/>
              <a:t>3.6</a:t>
            </a:r>
            <a:r>
              <a:rPr lang="zh-CN" altLang="en-US" dirty="0"/>
              <a:t>。</a:t>
            </a:r>
          </a:p>
        </p:txBody>
      </p:sp>
      <p:pic>
        <p:nvPicPr>
          <p:cNvPr id="12" name="图片 11">
            <a:extLst>
              <a:ext uri="{FF2B5EF4-FFF2-40B4-BE49-F238E27FC236}">
                <a16:creationId xmlns:a16="http://schemas.microsoft.com/office/drawing/2014/main" id="{CA587B65-EB2A-4514-A68D-B865F4924AC9}"/>
              </a:ext>
            </a:extLst>
          </p:cNvPr>
          <p:cNvPicPr>
            <a:picLocks noChangeAspect="1"/>
          </p:cNvPicPr>
          <p:nvPr/>
        </p:nvPicPr>
        <p:blipFill>
          <a:blip r:embed="rId2"/>
          <a:stretch>
            <a:fillRect/>
          </a:stretch>
        </p:blipFill>
        <p:spPr>
          <a:xfrm>
            <a:off x="1600200" y="3633505"/>
            <a:ext cx="8848839" cy="1408849"/>
          </a:xfrm>
          <a:prstGeom prst="rect">
            <a:avLst/>
          </a:prstGeom>
        </p:spPr>
      </p:pic>
    </p:spTree>
    <p:extLst>
      <p:ext uri="{BB962C8B-B14F-4D97-AF65-F5344CB8AC3E}">
        <p14:creationId xmlns:p14="http://schemas.microsoft.com/office/powerpoint/2010/main" val="348060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08916361-A59D-46DA-92A2-A5482DA28DF1}"/>
              </a:ext>
            </a:extLst>
          </p:cNvPr>
          <p:cNvSpPr txBox="1">
            <a:spLocks/>
          </p:cNvSpPr>
          <p:nvPr/>
        </p:nvSpPr>
        <p:spPr>
          <a:xfrm>
            <a:off x="1095118" y="3348245"/>
            <a:ext cx="10030082" cy="5737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Table2</a:t>
            </a:r>
            <a:r>
              <a:rPr lang="zh-CN" altLang="en-US" kern="0" dirty="0">
                <a:solidFill>
                  <a:sysClr val="windowText" lastClr="000000"/>
                </a:solidFill>
              </a:rPr>
              <a:t>是关于对不同位置负样本采取不同权重的损失函数的效果。第一行是不采用惩罚策略；第二行是采用固定半径值的效果，提升</a:t>
            </a:r>
            <a:r>
              <a:rPr lang="en-US" altLang="zh-CN" kern="0" dirty="0">
                <a:solidFill>
                  <a:sysClr val="windowText" lastClr="000000"/>
                </a:solidFill>
              </a:rPr>
              <a:t>2.7</a:t>
            </a:r>
            <a:r>
              <a:rPr lang="zh-CN" altLang="en-US" kern="0" dirty="0">
                <a:solidFill>
                  <a:sysClr val="windowText" lastClr="000000"/>
                </a:solidFill>
              </a:rPr>
              <a:t>；第三行是采用基于目标计算得到的半径值的效果，再次提升</a:t>
            </a:r>
            <a:r>
              <a:rPr lang="en-US" altLang="zh-CN" kern="0" dirty="0">
                <a:solidFill>
                  <a:sysClr val="windowText" lastClr="000000"/>
                </a:solidFill>
              </a:rPr>
              <a:t>2.8</a:t>
            </a:r>
            <a:r>
              <a:rPr lang="zh-CN" altLang="en-US" kern="0" dirty="0">
                <a:solidFill>
                  <a:sysClr val="windowText" lastClr="000000"/>
                </a:solidFill>
              </a:rPr>
              <a:t>。</a:t>
            </a:r>
          </a:p>
        </p:txBody>
      </p:sp>
      <p:pic>
        <p:nvPicPr>
          <p:cNvPr id="6" name="图片 5">
            <a:extLst>
              <a:ext uri="{FF2B5EF4-FFF2-40B4-BE49-F238E27FC236}">
                <a16:creationId xmlns:a16="http://schemas.microsoft.com/office/drawing/2014/main" id="{8BFCDCE4-A504-480C-A033-DE9D28E250AC}"/>
              </a:ext>
            </a:extLst>
          </p:cNvPr>
          <p:cNvPicPr>
            <a:picLocks noChangeAspect="1"/>
          </p:cNvPicPr>
          <p:nvPr/>
        </p:nvPicPr>
        <p:blipFill rotWithShape="1">
          <a:blip r:embed="rId2"/>
          <a:srcRect l="11428" t="30250" r="14671"/>
          <a:stretch/>
        </p:blipFill>
        <p:spPr>
          <a:xfrm>
            <a:off x="3838318" y="5257800"/>
            <a:ext cx="7925679" cy="1130378"/>
          </a:xfrm>
          <a:prstGeom prst="rect">
            <a:avLst/>
          </a:prstGeom>
        </p:spPr>
      </p:pic>
      <p:sp>
        <p:nvSpPr>
          <p:cNvPr id="7" name="文本占位符 2">
            <a:extLst>
              <a:ext uri="{FF2B5EF4-FFF2-40B4-BE49-F238E27FC236}">
                <a16:creationId xmlns:a16="http://schemas.microsoft.com/office/drawing/2014/main" id="{575B3C0B-7A42-4708-9C45-852E76C84178}"/>
              </a:ext>
            </a:extLst>
          </p:cNvPr>
          <p:cNvSpPr txBox="1">
            <a:spLocks/>
          </p:cNvSpPr>
          <p:nvPr/>
        </p:nvSpPr>
        <p:spPr>
          <a:xfrm>
            <a:off x="1095118" y="1752600"/>
            <a:ext cx="10030082" cy="7620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对于每一个角点，只有一个正样本（实际标注），其他的位置都是负样本。训练时，对于在正样本半径内的负样本减少惩罚，而不是同等地给予惩罚。这是因为一对离实际标注很近的角点，同样能够产生一个与实际标注框重叠比很高的检测框。</a:t>
            </a:r>
          </a:p>
        </p:txBody>
      </p:sp>
      <p:pic>
        <p:nvPicPr>
          <p:cNvPr id="10" name="图片 9">
            <a:extLst>
              <a:ext uri="{FF2B5EF4-FFF2-40B4-BE49-F238E27FC236}">
                <a16:creationId xmlns:a16="http://schemas.microsoft.com/office/drawing/2014/main" id="{16AECAF4-868B-44A0-AB90-C819D700A398}"/>
              </a:ext>
            </a:extLst>
          </p:cNvPr>
          <p:cNvPicPr>
            <a:picLocks noChangeAspect="1"/>
          </p:cNvPicPr>
          <p:nvPr/>
        </p:nvPicPr>
        <p:blipFill>
          <a:blip r:embed="rId3"/>
          <a:stretch>
            <a:fillRect/>
          </a:stretch>
        </p:blipFill>
        <p:spPr>
          <a:xfrm>
            <a:off x="1095118" y="4572000"/>
            <a:ext cx="2743200" cy="2175910"/>
          </a:xfrm>
          <a:prstGeom prst="rect">
            <a:avLst/>
          </a:prstGeom>
        </p:spPr>
      </p:pic>
    </p:spTree>
    <p:extLst>
      <p:ext uri="{BB962C8B-B14F-4D97-AF65-F5344CB8AC3E}">
        <p14:creationId xmlns:p14="http://schemas.microsoft.com/office/powerpoint/2010/main" val="1121605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1ED96A8-63D4-4F48-B604-33CB9EE719C9}"/>
              </a:ext>
            </a:extLst>
          </p:cNvPr>
          <p:cNvSpPr>
            <a:spLocks noGrp="1"/>
          </p:cNvSpPr>
          <p:nvPr>
            <p:ph type="body" sz="quarter" idx="16"/>
          </p:nvPr>
        </p:nvSpPr>
        <p:spPr>
          <a:xfrm>
            <a:off x="1066800" y="1981200"/>
            <a:ext cx="9753600" cy="392678"/>
          </a:xfrm>
        </p:spPr>
        <p:txBody>
          <a:bodyPr/>
          <a:lstStyle/>
          <a:p>
            <a:r>
              <a:rPr lang="zh-CN" altLang="en-US" dirty="0"/>
              <a:t>下表中具有沙漏网络的</a:t>
            </a:r>
            <a:r>
              <a:rPr lang="en-US" altLang="zh-CN" dirty="0" err="1"/>
              <a:t>CornerNet</a:t>
            </a:r>
            <a:r>
              <a:rPr lang="zh-CN" altLang="en-US" dirty="0"/>
              <a:t>的性能比具有</a:t>
            </a:r>
            <a:r>
              <a:rPr lang="en-US" altLang="zh-CN" dirty="0"/>
              <a:t>FPN</a:t>
            </a:r>
            <a:r>
              <a:rPr lang="zh-CN" altLang="en-US" dirty="0"/>
              <a:t>的</a:t>
            </a:r>
            <a:r>
              <a:rPr lang="en-US" altLang="zh-CN" dirty="0" err="1"/>
              <a:t>CornerNet</a:t>
            </a:r>
            <a:r>
              <a:rPr lang="zh-CN" altLang="en-US" dirty="0"/>
              <a:t>的性能高出</a:t>
            </a:r>
            <a:r>
              <a:rPr lang="en-US" altLang="zh-CN" dirty="0"/>
              <a:t>8.2</a:t>
            </a:r>
            <a:r>
              <a:rPr lang="zh-CN" altLang="en-US" dirty="0"/>
              <a:t>％，而具有沙漏网络的</a:t>
            </a:r>
            <a:r>
              <a:rPr lang="en-US" altLang="zh-CN" dirty="0"/>
              <a:t>anchor-based</a:t>
            </a:r>
            <a:r>
              <a:rPr lang="zh-CN" altLang="en-US" dirty="0"/>
              <a:t>的探测器的性能高出</a:t>
            </a:r>
            <a:r>
              <a:rPr lang="en-US" altLang="zh-CN" dirty="0"/>
              <a:t>5.5</a:t>
            </a:r>
            <a:r>
              <a:rPr lang="zh-CN" altLang="en-US" dirty="0"/>
              <a:t>％。</a:t>
            </a:r>
          </a:p>
        </p:txBody>
      </p:sp>
      <p:pic>
        <p:nvPicPr>
          <p:cNvPr id="7" name="图片 6">
            <a:extLst>
              <a:ext uri="{FF2B5EF4-FFF2-40B4-BE49-F238E27FC236}">
                <a16:creationId xmlns:a16="http://schemas.microsoft.com/office/drawing/2014/main" id="{62722FB4-8F26-4A6F-8E87-AE5030CCCE2C}"/>
              </a:ext>
            </a:extLst>
          </p:cNvPr>
          <p:cNvPicPr>
            <a:picLocks noChangeAspect="1"/>
          </p:cNvPicPr>
          <p:nvPr/>
        </p:nvPicPr>
        <p:blipFill>
          <a:blip r:embed="rId2"/>
          <a:stretch>
            <a:fillRect/>
          </a:stretch>
        </p:blipFill>
        <p:spPr>
          <a:xfrm>
            <a:off x="1752600" y="4419600"/>
            <a:ext cx="8958866" cy="1447800"/>
          </a:xfrm>
          <a:prstGeom prst="rect">
            <a:avLst/>
          </a:prstGeom>
        </p:spPr>
      </p:pic>
      <p:sp>
        <p:nvSpPr>
          <p:cNvPr id="8" name="文本占位符 2">
            <a:extLst>
              <a:ext uri="{FF2B5EF4-FFF2-40B4-BE49-F238E27FC236}">
                <a16:creationId xmlns:a16="http://schemas.microsoft.com/office/drawing/2014/main" id="{2C97FBE5-F346-4520-A7AE-8ED53B481F2F}"/>
              </a:ext>
            </a:extLst>
          </p:cNvPr>
          <p:cNvSpPr txBox="1">
            <a:spLocks/>
          </p:cNvSpPr>
          <p:nvPr/>
        </p:nvSpPr>
        <p:spPr>
          <a:xfrm>
            <a:off x="1066800" y="3276600"/>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结果表明，骨干网的选择很重要，沙漏网络对于</a:t>
            </a:r>
            <a:r>
              <a:rPr lang="en-US" altLang="zh-CN" dirty="0" err="1"/>
              <a:t>CornerNet</a:t>
            </a:r>
            <a:r>
              <a:rPr lang="zh-CN" altLang="en-US" dirty="0"/>
              <a:t>的性能至关重要。</a:t>
            </a:r>
            <a:endParaRPr lang="zh-CN" altLang="en-US" kern="0" dirty="0">
              <a:solidFill>
                <a:sysClr val="windowText" lastClr="000000"/>
              </a:solidFill>
            </a:endParaRPr>
          </a:p>
        </p:txBody>
      </p:sp>
    </p:spTree>
    <p:extLst>
      <p:ext uri="{BB962C8B-B14F-4D97-AF65-F5344CB8AC3E}">
        <p14:creationId xmlns:p14="http://schemas.microsoft.com/office/powerpoint/2010/main" val="288770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0C45A1-E34B-4121-8EFD-1300F9D2B094}"/>
              </a:ext>
            </a:extLst>
          </p:cNvPr>
          <p:cNvSpPr>
            <a:spLocks noGrp="1"/>
          </p:cNvSpPr>
          <p:nvPr>
            <p:ph type="body" sz="quarter" idx="13"/>
          </p:nvPr>
        </p:nvSpPr>
        <p:spPr>
          <a:xfrm>
            <a:off x="1066800" y="1828800"/>
            <a:ext cx="9753600" cy="392678"/>
          </a:xfrm>
        </p:spPr>
        <p:txBody>
          <a:bodyPr/>
          <a:lstStyle/>
          <a:p>
            <a:r>
              <a:rPr lang="zh-CN" altLang="en-US" dirty="0"/>
              <a:t>通过多尺度评估，</a:t>
            </a:r>
            <a:r>
              <a:rPr lang="en-US" altLang="zh-CN" dirty="0" err="1"/>
              <a:t>CornerNet</a:t>
            </a:r>
            <a:r>
              <a:rPr lang="zh-CN" altLang="en-US" dirty="0"/>
              <a:t>的</a:t>
            </a:r>
            <a:r>
              <a:rPr lang="en-US" altLang="zh-CN" dirty="0"/>
              <a:t>AP</a:t>
            </a:r>
            <a:r>
              <a:rPr lang="zh-CN" altLang="en-US" dirty="0"/>
              <a:t>达到</a:t>
            </a:r>
            <a:r>
              <a:rPr lang="en-US" altLang="zh-CN" dirty="0"/>
              <a:t>42.2</a:t>
            </a:r>
            <a:r>
              <a:rPr lang="zh-CN" altLang="en-US" dirty="0"/>
              <a:t>％，在现有的一阶段方法中处于最先进水平，并且与两阶段方法相比具有竞争力。</a:t>
            </a:r>
          </a:p>
        </p:txBody>
      </p:sp>
      <p:pic>
        <p:nvPicPr>
          <p:cNvPr id="6" name="图片 5">
            <a:extLst>
              <a:ext uri="{FF2B5EF4-FFF2-40B4-BE49-F238E27FC236}">
                <a16:creationId xmlns:a16="http://schemas.microsoft.com/office/drawing/2014/main" id="{DFE518E1-AC4A-4B34-B7EE-C92640BED7D2}"/>
              </a:ext>
            </a:extLst>
          </p:cNvPr>
          <p:cNvPicPr>
            <a:picLocks noChangeAspect="1"/>
          </p:cNvPicPr>
          <p:nvPr/>
        </p:nvPicPr>
        <p:blipFill>
          <a:blip r:embed="rId2"/>
          <a:stretch>
            <a:fillRect/>
          </a:stretch>
        </p:blipFill>
        <p:spPr>
          <a:xfrm>
            <a:off x="1371600" y="2845823"/>
            <a:ext cx="9286219" cy="3581400"/>
          </a:xfrm>
          <a:prstGeom prst="rect">
            <a:avLst/>
          </a:prstGeom>
        </p:spPr>
      </p:pic>
    </p:spTree>
    <p:extLst>
      <p:ext uri="{BB962C8B-B14F-4D97-AF65-F5344CB8AC3E}">
        <p14:creationId xmlns:p14="http://schemas.microsoft.com/office/powerpoint/2010/main" val="307629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2320FE-E348-48BA-9F6E-3C182C767478}"/>
              </a:ext>
            </a:extLst>
          </p:cNvPr>
          <p:cNvSpPr>
            <a:spLocks noGrp="1"/>
          </p:cNvSpPr>
          <p:nvPr>
            <p:ph type="body" sz="quarter" idx="13"/>
          </p:nvPr>
        </p:nvSpPr>
        <p:spPr/>
        <p:txBody>
          <a:bodyPr/>
          <a:lstStyle/>
          <a:p>
            <a:r>
              <a:rPr lang="en-US" altLang="zh-CN" dirty="0"/>
              <a:t>1. </a:t>
            </a:r>
            <a:r>
              <a:rPr lang="zh-CN" altLang="en-US" dirty="0"/>
              <a:t>用左上角与右下角的一对</a:t>
            </a:r>
            <a:r>
              <a:rPr lang="en-US" altLang="zh-CN" dirty="0"/>
              <a:t>corner</a:t>
            </a:r>
            <a:r>
              <a:rPr lang="zh-CN" altLang="en-US" dirty="0"/>
              <a:t>代替了</a:t>
            </a:r>
            <a:r>
              <a:rPr lang="en-US" altLang="zh-CN" dirty="0"/>
              <a:t>anchor box</a:t>
            </a:r>
            <a:r>
              <a:rPr lang="zh-CN" altLang="en-US" dirty="0"/>
              <a:t>。</a:t>
            </a:r>
          </a:p>
        </p:txBody>
      </p:sp>
      <p:sp>
        <p:nvSpPr>
          <p:cNvPr id="3" name="文本占位符 2">
            <a:extLst>
              <a:ext uri="{FF2B5EF4-FFF2-40B4-BE49-F238E27FC236}">
                <a16:creationId xmlns:a16="http://schemas.microsoft.com/office/drawing/2014/main" id="{B38BA338-83C1-4845-B6FA-012F4B80A238}"/>
              </a:ext>
            </a:extLst>
          </p:cNvPr>
          <p:cNvSpPr>
            <a:spLocks noGrp="1"/>
          </p:cNvSpPr>
          <p:nvPr>
            <p:ph type="body" sz="quarter" idx="16"/>
          </p:nvPr>
        </p:nvSpPr>
        <p:spPr/>
        <p:txBody>
          <a:bodyPr/>
          <a:lstStyle/>
          <a:p>
            <a:r>
              <a:rPr lang="en-US" altLang="zh-CN" dirty="0"/>
              <a:t>2.  </a:t>
            </a:r>
            <a:r>
              <a:rPr lang="zh-CN" altLang="en-US" dirty="0"/>
              <a:t>提出了一种新的池化方式用于检测边角：</a:t>
            </a:r>
            <a:r>
              <a:rPr lang="en-US" altLang="zh-CN" dirty="0"/>
              <a:t>corner pooling</a:t>
            </a:r>
            <a:r>
              <a:rPr lang="zh-CN" altLang="en-US" dirty="0"/>
              <a:t>。</a:t>
            </a:r>
          </a:p>
        </p:txBody>
      </p:sp>
    </p:spTree>
    <p:extLst>
      <p:ext uri="{BB962C8B-B14F-4D97-AF65-F5344CB8AC3E}">
        <p14:creationId xmlns:p14="http://schemas.microsoft.com/office/powerpoint/2010/main" val="2011113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47BEA3-A8A5-48B3-8CBF-48068397C3FA}"/>
              </a:ext>
            </a:extLst>
          </p:cNvPr>
          <p:cNvSpPr>
            <a:spLocks noGrp="1"/>
          </p:cNvSpPr>
          <p:nvPr>
            <p:ph type="body" sz="quarter" idx="13"/>
          </p:nvPr>
        </p:nvSpPr>
        <p:spPr>
          <a:xfrm>
            <a:off x="1066800" y="2382520"/>
            <a:ext cx="10668000" cy="369332"/>
          </a:xfrm>
        </p:spPr>
        <p:txBody>
          <a:bodyPr/>
          <a:lstStyle/>
          <a:p>
            <a:r>
              <a:rPr lang="en-US" altLang="zh-CN" dirty="0"/>
              <a:t>1. </a:t>
            </a:r>
            <a:r>
              <a:rPr lang="en-US" altLang="zh-CN" dirty="0" err="1"/>
              <a:t>CornerNet</a:t>
            </a:r>
            <a:r>
              <a:rPr lang="en-US" altLang="zh-CN" dirty="0"/>
              <a:t> = Detecting Corners + Grouping Corners +  Corner Pooling</a:t>
            </a:r>
            <a:r>
              <a:rPr lang="zh-CN" altLang="en-US" dirty="0"/>
              <a:t>。</a:t>
            </a:r>
          </a:p>
        </p:txBody>
      </p:sp>
      <p:sp>
        <p:nvSpPr>
          <p:cNvPr id="3" name="文本占位符 2">
            <a:extLst>
              <a:ext uri="{FF2B5EF4-FFF2-40B4-BE49-F238E27FC236}">
                <a16:creationId xmlns:a16="http://schemas.microsoft.com/office/drawing/2014/main" id="{3EE402BF-7763-44E7-8807-65D6B3CB4D35}"/>
              </a:ext>
            </a:extLst>
          </p:cNvPr>
          <p:cNvSpPr>
            <a:spLocks noGrp="1"/>
          </p:cNvSpPr>
          <p:nvPr>
            <p:ph type="body" sz="quarter" idx="16"/>
          </p:nvPr>
        </p:nvSpPr>
        <p:spPr>
          <a:xfrm>
            <a:off x="1066800" y="3302792"/>
            <a:ext cx="10972800" cy="369332"/>
          </a:xfrm>
        </p:spPr>
        <p:txBody>
          <a:bodyPr/>
          <a:lstStyle/>
          <a:p>
            <a:r>
              <a:rPr lang="en-US" altLang="zh-CN" dirty="0"/>
              <a:t>2. </a:t>
            </a:r>
            <a:r>
              <a:rPr lang="zh-CN" altLang="en-US" dirty="0"/>
              <a:t>用左上角、右下角的一组点代替边界框 </a:t>
            </a:r>
            <a:r>
              <a:rPr lang="en-US" altLang="zh-CN" dirty="0"/>
              <a:t>+ </a:t>
            </a:r>
            <a:r>
              <a:rPr lang="zh-CN" altLang="en-US" dirty="0"/>
              <a:t>新型的池化方式</a:t>
            </a:r>
            <a:r>
              <a:rPr lang="en-US" altLang="zh-CN" dirty="0"/>
              <a:t>Corner pooling </a:t>
            </a:r>
            <a:r>
              <a:rPr lang="zh-CN" altLang="en-US" dirty="0"/>
              <a:t>。</a:t>
            </a:r>
          </a:p>
        </p:txBody>
      </p:sp>
      <p:sp>
        <p:nvSpPr>
          <p:cNvPr id="5" name="文本占位符 2">
            <a:extLst>
              <a:ext uri="{FF2B5EF4-FFF2-40B4-BE49-F238E27FC236}">
                <a16:creationId xmlns:a16="http://schemas.microsoft.com/office/drawing/2014/main" id="{4E4EF28B-F18D-400E-9488-8A34CC27145A}"/>
              </a:ext>
            </a:extLst>
          </p:cNvPr>
          <p:cNvSpPr txBox="1">
            <a:spLocks/>
          </p:cNvSpPr>
          <p:nvPr/>
        </p:nvSpPr>
        <p:spPr>
          <a:xfrm>
            <a:off x="1066800" y="4223064"/>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dirty="0"/>
              <a:t>在</a:t>
            </a:r>
            <a:r>
              <a:rPr lang="en-US" altLang="zh-CN" dirty="0" err="1"/>
              <a:t>CornerNet</a:t>
            </a:r>
            <a:r>
              <a:rPr lang="zh-CN" altLang="en-US" dirty="0"/>
              <a:t>中，卷积神经网络预测两份热力图，来代表不同类别的角点位置，一份代表左上角，一份代表右下角。同时网络还为每一个检测到的点预测一个特征向量，使得同一个物体之间的两个角点的向量之间的距离很小，为了得到更为致密的检测框，网络输出一个偏移量来轻微地调整角点的位置。</a:t>
            </a:r>
            <a:endParaRPr lang="zh-CN" altLang="en-US" kern="0" dirty="0">
              <a:solidFill>
                <a:sysClr val="windowText" lastClr="000000"/>
              </a:solidFill>
            </a:endParaRPr>
          </a:p>
        </p:txBody>
      </p:sp>
    </p:spTree>
    <p:extLst>
      <p:ext uri="{BB962C8B-B14F-4D97-AF65-F5344CB8AC3E}">
        <p14:creationId xmlns:p14="http://schemas.microsoft.com/office/powerpoint/2010/main" val="167641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B98D63-0F1E-4467-A53B-0F3BA20E0DAA}"/>
              </a:ext>
            </a:extLst>
          </p:cNvPr>
          <p:cNvSpPr>
            <a:spLocks noGrp="1"/>
          </p:cNvSpPr>
          <p:nvPr>
            <p:ph type="body" sz="quarter" idx="13"/>
          </p:nvPr>
        </p:nvSpPr>
        <p:spPr/>
        <p:txBody>
          <a:bodyPr/>
          <a:lstStyle/>
          <a:p>
            <a:r>
              <a:rPr lang="en-US" altLang="zh-CN" dirty="0" err="1"/>
              <a:t>CornerNet</a:t>
            </a:r>
            <a:r>
              <a:rPr lang="zh-CN" altLang="en-US" dirty="0"/>
              <a:t>：用左上角、右下角的一组点代替边界框 </a:t>
            </a:r>
            <a:r>
              <a:rPr lang="en-US" altLang="zh-CN" dirty="0"/>
              <a:t>+ </a:t>
            </a:r>
            <a:r>
              <a:rPr lang="zh-CN" altLang="en-US" dirty="0"/>
              <a:t>新型的池化方式</a:t>
            </a:r>
            <a:r>
              <a:rPr lang="en-US" altLang="zh-CN" dirty="0"/>
              <a:t>Corner pooling </a:t>
            </a:r>
            <a:r>
              <a:rPr lang="zh-CN" altLang="en-US" dirty="0"/>
              <a:t>。</a:t>
            </a:r>
            <a:endParaRPr lang="en-US" altLang="zh-CN" dirty="0"/>
          </a:p>
        </p:txBody>
      </p:sp>
      <p:sp>
        <p:nvSpPr>
          <p:cNvPr id="3" name="标题 2">
            <a:extLst>
              <a:ext uri="{FF2B5EF4-FFF2-40B4-BE49-F238E27FC236}">
                <a16:creationId xmlns:a16="http://schemas.microsoft.com/office/drawing/2014/main" id="{A4B87A1A-80A6-40C0-A9C0-E4A2429DE85D}"/>
              </a:ext>
            </a:extLst>
          </p:cNvPr>
          <p:cNvSpPr>
            <a:spLocks noGrp="1"/>
          </p:cNvSpPr>
          <p:nvPr>
            <p:ph type="title"/>
          </p:nvPr>
        </p:nvSpPr>
        <p:spPr>
          <a:xfrm>
            <a:off x="1066800" y="1270317"/>
            <a:ext cx="11506200" cy="492125"/>
          </a:xfrm>
        </p:spPr>
        <p:txBody>
          <a:bodyPr/>
          <a:lstStyle/>
          <a:p>
            <a:r>
              <a:rPr lang="en-US" altLang="zh-CN" dirty="0" err="1"/>
              <a:t>CornerNet</a:t>
            </a:r>
            <a:r>
              <a:rPr lang="zh-CN" altLang="en-US" dirty="0"/>
              <a:t>与</a:t>
            </a:r>
            <a:r>
              <a:rPr lang="en-US" altLang="zh-CN" dirty="0"/>
              <a:t>feature selection anchor free</a:t>
            </a:r>
            <a:r>
              <a:rPr lang="zh-CN" altLang="en-US" dirty="0"/>
              <a:t>表格总结</a:t>
            </a:r>
          </a:p>
        </p:txBody>
      </p:sp>
      <p:sp>
        <p:nvSpPr>
          <p:cNvPr id="4" name="文本占位符 3">
            <a:extLst>
              <a:ext uri="{FF2B5EF4-FFF2-40B4-BE49-F238E27FC236}">
                <a16:creationId xmlns:a16="http://schemas.microsoft.com/office/drawing/2014/main" id="{A060584B-A954-4006-8064-D4F874EFDF23}"/>
              </a:ext>
            </a:extLst>
          </p:cNvPr>
          <p:cNvSpPr>
            <a:spLocks noGrp="1"/>
          </p:cNvSpPr>
          <p:nvPr>
            <p:ph type="body" sz="quarter" idx="16"/>
          </p:nvPr>
        </p:nvSpPr>
        <p:spPr>
          <a:xfrm>
            <a:off x="1066800" y="5587683"/>
            <a:ext cx="9829800" cy="369332"/>
          </a:xfrm>
        </p:spPr>
        <p:txBody>
          <a:bodyPr/>
          <a:lstStyle/>
          <a:p>
            <a:r>
              <a:rPr lang="zh-CN" altLang="en-US" dirty="0"/>
              <a:t>对比表格总结链接：</a:t>
            </a:r>
            <a:endParaRPr lang="en-US" altLang="zh-CN" dirty="0"/>
          </a:p>
          <a:p>
            <a:pPr marL="0" indent="0">
              <a:buNone/>
            </a:pPr>
            <a:r>
              <a:rPr lang="en-US" altLang="zh-CN" dirty="0">
                <a:hlinkClick r:id="rId2" action="ppaction://hlinkfile"/>
              </a:rPr>
              <a:t>      </a:t>
            </a:r>
            <a:r>
              <a:rPr lang="zh-CN" altLang="en-US" dirty="0">
                <a:hlinkClick r:id="rId3" action="ppaction://hlinkfile"/>
              </a:rPr>
              <a:t>论文对比总结</a:t>
            </a:r>
            <a:r>
              <a:rPr lang="en-US" altLang="zh-CN" dirty="0">
                <a:hlinkClick r:id="rId3" action="ppaction://hlinkfile"/>
              </a:rPr>
              <a:t>\</a:t>
            </a:r>
            <a:r>
              <a:rPr lang="en-US" altLang="zh-CN" dirty="0" err="1">
                <a:hlinkClick r:id="rId3" action="ppaction://hlinkfile"/>
              </a:rPr>
              <a:t>CornerNet</a:t>
            </a:r>
            <a:r>
              <a:rPr lang="zh-CN" altLang="en-US" dirty="0">
                <a:hlinkClick r:id="rId3" action="ppaction://hlinkfile"/>
              </a:rPr>
              <a:t>、</a:t>
            </a:r>
            <a:r>
              <a:rPr lang="en-US" altLang="zh-CN" dirty="0" err="1">
                <a:hlinkClick r:id="rId3" action="ppaction://hlinkfile"/>
              </a:rPr>
              <a:t>Reppoints</a:t>
            </a:r>
            <a:r>
              <a:rPr lang="zh-CN" altLang="en-US" dirty="0">
                <a:hlinkClick r:id="rId3" action="ppaction://hlinkfile"/>
              </a:rPr>
              <a:t>与</a:t>
            </a:r>
            <a:r>
              <a:rPr lang="en-US" altLang="zh-CN" dirty="0">
                <a:hlinkClick r:id="rId3" action="ppaction://hlinkfile"/>
              </a:rPr>
              <a:t>Feature Selective Anchor-Free Module for Single-Shot Object Detection</a:t>
            </a:r>
            <a:r>
              <a:rPr lang="zh-CN" altLang="en-US" dirty="0">
                <a:hlinkClick r:id="rId3" action="ppaction://hlinkfile"/>
              </a:rPr>
              <a:t>对比分析</a:t>
            </a:r>
            <a:r>
              <a:rPr lang="en-US" altLang="zh-CN" dirty="0">
                <a:hlinkClick r:id="rId3" action="ppaction://hlinkfile"/>
              </a:rPr>
              <a:t>.html</a:t>
            </a:r>
            <a:endParaRPr lang="en-US" altLang="zh-CN" dirty="0"/>
          </a:p>
          <a:p>
            <a:endParaRPr lang="en-US" altLang="zh-CN" dirty="0"/>
          </a:p>
          <a:p>
            <a:endParaRPr lang="en-US" altLang="zh-CN" dirty="0"/>
          </a:p>
          <a:p>
            <a:endParaRPr lang="en-US" altLang="zh-CN" dirty="0"/>
          </a:p>
          <a:p>
            <a:endParaRPr lang="zh-CN" altLang="en-US" dirty="0"/>
          </a:p>
        </p:txBody>
      </p:sp>
      <p:sp>
        <p:nvSpPr>
          <p:cNvPr id="5" name="文本占位符 3">
            <a:extLst>
              <a:ext uri="{FF2B5EF4-FFF2-40B4-BE49-F238E27FC236}">
                <a16:creationId xmlns:a16="http://schemas.microsoft.com/office/drawing/2014/main" id="{28562311-1FF6-484E-B6D0-83C2973D9145}"/>
              </a:ext>
            </a:extLst>
          </p:cNvPr>
          <p:cNvSpPr txBox="1">
            <a:spLocks/>
          </p:cNvSpPr>
          <p:nvPr/>
        </p:nvSpPr>
        <p:spPr>
          <a:xfrm>
            <a:off x="1066800" y="3260327"/>
            <a:ext cx="9982200" cy="4134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Feature selection anchor free</a:t>
            </a:r>
            <a:r>
              <a:rPr lang="zh-CN" altLang="en-US" dirty="0"/>
              <a:t>：依据</a:t>
            </a:r>
            <a:r>
              <a:rPr lang="en-US" altLang="zh-CN" dirty="0"/>
              <a:t>anchor-free</a:t>
            </a:r>
            <a:r>
              <a:rPr lang="zh-CN" altLang="en-US" dirty="0"/>
              <a:t>分支计算</a:t>
            </a:r>
            <a:r>
              <a:rPr lang="en-US" altLang="zh-CN" dirty="0"/>
              <a:t>loss</a:t>
            </a:r>
            <a:r>
              <a:rPr lang="zh-CN" altLang="en-US" dirty="0"/>
              <a:t>来在线选择特征图 </a:t>
            </a:r>
            <a:r>
              <a:rPr lang="en-US" altLang="zh-CN" dirty="0"/>
              <a:t>+ anchor-based</a:t>
            </a:r>
            <a:r>
              <a:rPr lang="zh-CN" altLang="en-US" dirty="0"/>
              <a:t>与</a:t>
            </a:r>
            <a:r>
              <a:rPr lang="en-US" altLang="zh-CN" dirty="0"/>
              <a:t>anchor-free</a:t>
            </a:r>
            <a:r>
              <a:rPr lang="zh-CN" altLang="en-US" dirty="0"/>
              <a:t>联合训练才能显著提高性能。</a:t>
            </a:r>
          </a:p>
        </p:txBody>
      </p:sp>
      <p:sp>
        <p:nvSpPr>
          <p:cNvPr id="6" name="文本占位符 3">
            <a:extLst>
              <a:ext uri="{FF2B5EF4-FFF2-40B4-BE49-F238E27FC236}">
                <a16:creationId xmlns:a16="http://schemas.microsoft.com/office/drawing/2014/main" id="{FE22385C-BB33-4790-A70A-D3739DC35D74}"/>
              </a:ext>
            </a:extLst>
          </p:cNvPr>
          <p:cNvSpPr txBox="1">
            <a:spLocks/>
          </p:cNvSpPr>
          <p:nvPr/>
        </p:nvSpPr>
        <p:spPr>
          <a:xfrm>
            <a:off x="1066800" y="432504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RepPoints</a:t>
            </a:r>
            <a:r>
              <a:rPr lang="zh-CN" altLang="en-US" dirty="0"/>
              <a:t>：直接去预测</a:t>
            </a:r>
            <a:r>
              <a:rPr lang="en-US" altLang="zh-CN" dirty="0"/>
              <a:t>9</a:t>
            </a:r>
            <a:r>
              <a:rPr lang="zh-CN" altLang="en-US" dirty="0"/>
              <a:t>个</a:t>
            </a:r>
            <a:r>
              <a:rPr lang="en-US" altLang="zh-CN" dirty="0"/>
              <a:t>representative points</a:t>
            </a:r>
            <a:r>
              <a:rPr lang="zh-CN" altLang="en-US" dirty="0"/>
              <a:t>（这些顶点并没有明确的语义），然后找出包围这</a:t>
            </a:r>
            <a:r>
              <a:rPr lang="en-US" altLang="zh-CN" dirty="0"/>
              <a:t>9</a:t>
            </a:r>
            <a:r>
              <a:rPr lang="zh-CN" altLang="en-US" dirty="0"/>
              <a:t>个点的最紧框去和</a:t>
            </a:r>
            <a:r>
              <a:rPr lang="en-US" altLang="zh-CN" dirty="0"/>
              <a:t>GT</a:t>
            </a:r>
            <a:r>
              <a:rPr lang="zh-CN" altLang="en-US" dirty="0"/>
              <a:t>计算</a:t>
            </a:r>
            <a:r>
              <a:rPr lang="en-US" altLang="zh-CN" dirty="0"/>
              <a:t>loss</a:t>
            </a:r>
            <a:r>
              <a:rPr lang="zh-CN" altLang="en-US" dirty="0"/>
              <a:t>。然后</a:t>
            </a:r>
            <a:r>
              <a:rPr lang="en-US" altLang="zh-CN" dirty="0"/>
              <a:t>loss</a:t>
            </a:r>
            <a:r>
              <a:rPr lang="zh-CN" altLang="en-US" dirty="0"/>
              <a:t>只会回传给对生成这个框有贡献的那些点。</a:t>
            </a:r>
          </a:p>
        </p:txBody>
      </p:sp>
    </p:spTree>
    <p:extLst>
      <p:ext uri="{BB962C8B-B14F-4D97-AF65-F5344CB8AC3E}">
        <p14:creationId xmlns:p14="http://schemas.microsoft.com/office/powerpoint/2010/main" val="132233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096F12-99F9-4C9D-9995-FB3286478DFD}"/>
              </a:ext>
            </a:extLst>
          </p:cNvPr>
          <p:cNvSpPr>
            <a:spLocks noGrp="1"/>
          </p:cNvSpPr>
          <p:nvPr>
            <p:ph type="body" sz="quarter" idx="13"/>
          </p:nvPr>
        </p:nvSpPr>
        <p:spPr>
          <a:xfrm>
            <a:off x="1066800" y="2089666"/>
            <a:ext cx="10058400" cy="369332"/>
          </a:xfrm>
        </p:spPr>
        <p:txBody>
          <a:bodyPr/>
          <a:lstStyle/>
          <a:p>
            <a:r>
              <a:rPr lang="en-US" altLang="zh-CN" dirty="0"/>
              <a:t>1. </a:t>
            </a:r>
            <a:r>
              <a:rPr lang="zh-CN" altLang="en-US" dirty="0"/>
              <a:t>怎么检测这个两个点？</a:t>
            </a:r>
            <a:br>
              <a:rPr lang="zh-CN" altLang="en-US" dirty="0"/>
            </a:br>
            <a:r>
              <a:rPr lang="zh-CN" altLang="en-US" dirty="0"/>
              <a:t>生成</a:t>
            </a:r>
            <a:r>
              <a:rPr lang="en-US" altLang="zh-CN" dirty="0" err="1"/>
              <a:t>keypoint</a:t>
            </a:r>
            <a:r>
              <a:rPr lang="zh-CN" altLang="en-US" dirty="0"/>
              <a:t>的</a:t>
            </a:r>
            <a:r>
              <a:rPr lang="en-US" altLang="zh-CN" dirty="0"/>
              <a:t>heatmap</a:t>
            </a:r>
            <a:r>
              <a:rPr lang="zh-CN" altLang="en-US" dirty="0"/>
              <a:t>，</a:t>
            </a:r>
            <a:r>
              <a:rPr lang="en-US" altLang="zh-CN" dirty="0"/>
              <a:t>heatmap</a:t>
            </a:r>
            <a:r>
              <a:rPr lang="zh-CN" altLang="en-US" dirty="0"/>
              <a:t>中响应值最大的位置就是点的位置。</a:t>
            </a:r>
            <a:br>
              <a:rPr lang="zh-CN" altLang="en-US" dirty="0"/>
            </a:br>
            <a:endParaRPr lang="zh-CN" altLang="en-US" dirty="0"/>
          </a:p>
        </p:txBody>
      </p:sp>
      <p:sp>
        <p:nvSpPr>
          <p:cNvPr id="3" name="文本占位符 2">
            <a:extLst>
              <a:ext uri="{FF2B5EF4-FFF2-40B4-BE49-F238E27FC236}">
                <a16:creationId xmlns:a16="http://schemas.microsoft.com/office/drawing/2014/main" id="{74A2224B-F796-44E2-86E8-AA1F6B7ED3AD}"/>
              </a:ext>
            </a:extLst>
          </p:cNvPr>
          <p:cNvSpPr>
            <a:spLocks noGrp="1"/>
          </p:cNvSpPr>
          <p:nvPr>
            <p:ph type="body" sz="quarter" idx="16"/>
          </p:nvPr>
        </p:nvSpPr>
        <p:spPr>
          <a:xfrm>
            <a:off x="1066800" y="3254633"/>
            <a:ext cx="10058400" cy="369332"/>
          </a:xfrm>
        </p:spPr>
        <p:txBody>
          <a:bodyPr/>
          <a:lstStyle/>
          <a:p>
            <a:r>
              <a:rPr lang="en-US" altLang="zh-CN" dirty="0"/>
              <a:t>2. </a:t>
            </a:r>
            <a:r>
              <a:rPr lang="zh-CN" altLang="en-US" dirty="0"/>
              <a:t>怎么知道这两个点所组成的框包含物体的类别？</a:t>
            </a:r>
            <a:br>
              <a:rPr lang="zh-CN" altLang="en-US" dirty="0"/>
            </a:br>
            <a:r>
              <a:rPr lang="en-US" altLang="zh-CN" dirty="0"/>
              <a:t>Corner</a:t>
            </a:r>
            <a:r>
              <a:rPr lang="zh-CN" altLang="en-US" dirty="0"/>
              <a:t>响应值最大所在的</a:t>
            </a:r>
            <a:r>
              <a:rPr lang="en-US" altLang="zh-CN" dirty="0"/>
              <a:t>channel</a:t>
            </a:r>
            <a:r>
              <a:rPr lang="zh-CN" altLang="en-US" dirty="0"/>
              <a:t>即对应了物体的类别。</a:t>
            </a:r>
            <a:br>
              <a:rPr lang="zh-CN" altLang="en-US" dirty="0"/>
            </a:br>
            <a:endParaRPr lang="zh-CN" altLang="en-US" dirty="0"/>
          </a:p>
        </p:txBody>
      </p:sp>
      <p:sp>
        <p:nvSpPr>
          <p:cNvPr id="5" name="文本占位符 2">
            <a:extLst>
              <a:ext uri="{FF2B5EF4-FFF2-40B4-BE49-F238E27FC236}">
                <a16:creationId xmlns:a16="http://schemas.microsoft.com/office/drawing/2014/main" id="{FDCE80D1-478C-446E-88D3-DD5BA5E404F1}"/>
              </a:ext>
            </a:extLst>
          </p:cNvPr>
          <p:cNvSpPr txBox="1">
            <a:spLocks/>
          </p:cNvSpPr>
          <p:nvPr/>
        </p:nvSpPr>
        <p:spPr>
          <a:xfrm>
            <a:off x="1066800" y="441960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当图像中有多个物体时，怎么知道哪些点可以组成框？（哪些左上角的点和哪些右下角的点能够组成有效的框）</a:t>
            </a:r>
            <a:br>
              <a:rPr lang="zh-CN" altLang="en-US" kern="0" dirty="0">
                <a:solidFill>
                  <a:sysClr val="windowText" lastClr="000000"/>
                </a:solidFill>
              </a:rPr>
            </a:br>
            <a:r>
              <a:rPr lang="zh-CN" altLang="en-US" kern="0" dirty="0">
                <a:solidFill>
                  <a:sysClr val="windowText" lastClr="000000"/>
                </a:solidFill>
              </a:rPr>
              <a:t>生成</a:t>
            </a:r>
            <a:r>
              <a:rPr lang="en-US" altLang="zh-CN" kern="0" dirty="0">
                <a:solidFill>
                  <a:sysClr val="windowText" lastClr="000000"/>
                </a:solidFill>
              </a:rPr>
              <a:t>embedding</a:t>
            </a:r>
            <a:r>
              <a:rPr lang="zh-CN" altLang="en-US" kern="0" dirty="0">
                <a:solidFill>
                  <a:sysClr val="windowText" lastClr="000000"/>
                </a:solidFill>
              </a:rPr>
              <a:t>向量，用向量的距离衡量两个</a:t>
            </a:r>
            <a:r>
              <a:rPr lang="en-US" altLang="zh-CN" kern="0" dirty="0">
                <a:solidFill>
                  <a:sysClr val="windowText" lastClr="000000"/>
                </a:solidFill>
              </a:rPr>
              <a:t>Corner</a:t>
            </a:r>
            <a:r>
              <a:rPr lang="zh-CN" altLang="en-US" kern="0" dirty="0">
                <a:solidFill>
                  <a:sysClr val="windowText" lastClr="000000"/>
                </a:solidFill>
              </a:rPr>
              <a:t>是否可以组成对。</a:t>
            </a:r>
          </a:p>
        </p:txBody>
      </p:sp>
    </p:spTree>
    <p:extLst>
      <p:ext uri="{BB962C8B-B14F-4D97-AF65-F5344CB8AC3E}">
        <p14:creationId xmlns:p14="http://schemas.microsoft.com/office/powerpoint/2010/main" val="38020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37C2093-B3A6-4B29-A0AD-784D643F6564}"/>
              </a:ext>
            </a:extLst>
          </p:cNvPr>
          <p:cNvSpPr>
            <a:spLocks noGrp="1"/>
          </p:cNvSpPr>
          <p:nvPr>
            <p:ph type="body" sz="quarter" idx="16"/>
          </p:nvPr>
        </p:nvSpPr>
        <p:spPr>
          <a:xfrm>
            <a:off x="1066800" y="5107462"/>
            <a:ext cx="10058400" cy="369332"/>
          </a:xfrm>
        </p:spPr>
        <p:txBody>
          <a:bodyPr/>
          <a:lstStyle/>
          <a:p>
            <a:r>
              <a:rPr lang="en-US" altLang="zh-CN" dirty="0"/>
              <a:t>6. </a:t>
            </a:r>
            <a:r>
              <a:rPr lang="zh-CN" altLang="en-US" dirty="0"/>
              <a:t>有没有什么比较新奇的东西？</a:t>
            </a:r>
            <a:br>
              <a:rPr lang="zh-CN" altLang="en-US" dirty="0"/>
            </a:br>
            <a:r>
              <a:rPr lang="zh-CN" altLang="en-US" dirty="0"/>
              <a:t>提出的</a:t>
            </a:r>
            <a:r>
              <a:rPr lang="en-US" altLang="zh-CN" dirty="0"/>
              <a:t>Corner Pooling</a:t>
            </a:r>
            <a:r>
              <a:rPr lang="zh-CN" altLang="en-US" dirty="0"/>
              <a:t>。第一次使用检测点的方法检测物体。</a:t>
            </a:r>
          </a:p>
        </p:txBody>
      </p:sp>
      <p:sp>
        <p:nvSpPr>
          <p:cNvPr id="4" name="文本占位符 2">
            <a:extLst>
              <a:ext uri="{FF2B5EF4-FFF2-40B4-BE49-F238E27FC236}">
                <a16:creationId xmlns:a16="http://schemas.microsoft.com/office/drawing/2014/main" id="{58C932C0-32C2-4C0D-BCB4-BDE15E7C070F}"/>
              </a:ext>
            </a:extLst>
          </p:cNvPr>
          <p:cNvSpPr txBox="1">
            <a:spLocks noGrp="1"/>
          </p:cNvSpPr>
          <p:nvPr>
            <p:ph type="body" sz="quarter" idx="13"/>
          </p:nvPr>
        </p:nvSpPr>
        <p:spPr>
          <a:xfrm>
            <a:off x="1066800" y="3733800"/>
            <a:ext cx="10058400" cy="3683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5. </a:t>
            </a:r>
            <a:r>
              <a:rPr lang="zh-CN" altLang="en-US" kern="0" dirty="0">
                <a:solidFill>
                  <a:sysClr val="windowText" lastClr="000000"/>
                </a:solidFill>
              </a:rPr>
              <a:t>网络结构是怎么样的？</a:t>
            </a:r>
            <a:br>
              <a:rPr lang="zh-CN" altLang="en-US" kern="0" dirty="0">
                <a:solidFill>
                  <a:sysClr val="windowText" lastClr="000000"/>
                </a:solidFill>
              </a:rPr>
            </a:br>
            <a:r>
              <a:rPr lang="zh-CN" altLang="en-US" kern="0" dirty="0">
                <a:solidFill>
                  <a:sysClr val="windowText" lastClr="000000"/>
                </a:solidFill>
              </a:rPr>
              <a:t>使用</a:t>
            </a:r>
            <a:r>
              <a:rPr lang="en-US" altLang="zh-CN" kern="0" dirty="0">
                <a:solidFill>
                  <a:sysClr val="windowText" lastClr="000000"/>
                </a:solidFill>
              </a:rPr>
              <a:t>Hourglass</a:t>
            </a:r>
            <a:r>
              <a:rPr lang="zh-CN" altLang="en-US" kern="0" dirty="0">
                <a:solidFill>
                  <a:sysClr val="windowText" lastClr="000000"/>
                </a:solidFill>
              </a:rPr>
              <a:t>作为</a:t>
            </a:r>
            <a:r>
              <a:rPr lang="en-US" altLang="zh-CN" kern="0" dirty="0">
                <a:solidFill>
                  <a:sysClr val="windowText" lastClr="000000"/>
                </a:solidFill>
              </a:rPr>
              <a:t>backbone</a:t>
            </a:r>
            <a:r>
              <a:rPr lang="zh-CN" altLang="en-US" kern="0" dirty="0">
                <a:solidFill>
                  <a:sysClr val="windowText" lastClr="000000"/>
                </a:solidFill>
              </a:rPr>
              <a:t>，使用</a:t>
            </a:r>
            <a:r>
              <a:rPr lang="en-US" altLang="zh-CN" kern="0" dirty="0">
                <a:solidFill>
                  <a:sysClr val="windowText" lastClr="000000"/>
                </a:solidFill>
              </a:rPr>
              <a:t>Corner Pooling</a:t>
            </a:r>
            <a:r>
              <a:rPr lang="zh-CN" altLang="en-US" kern="0" dirty="0">
                <a:solidFill>
                  <a:sysClr val="windowText" lastClr="000000"/>
                </a:solidFill>
              </a:rPr>
              <a:t>构造了</a:t>
            </a:r>
            <a:r>
              <a:rPr lang="en-US" altLang="zh-CN" kern="0" dirty="0">
                <a:solidFill>
                  <a:sysClr val="windowText" lastClr="000000"/>
                </a:solidFill>
              </a:rPr>
              <a:t>prediction module</a:t>
            </a:r>
            <a:r>
              <a:rPr lang="zh-CN" altLang="en-US" kern="0" dirty="0">
                <a:solidFill>
                  <a:sysClr val="windowText" lastClr="000000"/>
                </a:solidFill>
              </a:rPr>
              <a:t>，用来得到最终的结果。</a:t>
            </a:r>
            <a:br>
              <a:rPr lang="zh-CN" altLang="en-US" kern="0" dirty="0">
                <a:solidFill>
                  <a:sysClr val="windowText" lastClr="000000"/>
                </a:solidFill>
              </a:rPr>
            </a:br>
            <a:endParaRPr lang="zh-CN" altLang="en-US" kern="0" dirty="0">
              <a:solidFill>
                <a:sysClr val="windowText" lastClr="000000"/>
              </a:solidFill>
            </a:endParaRPr>
          </a:p>
        </p:txBody>
      </p:sp>
      <p:sp>
        <p:nvSpPr>
          <p:cNvPr id="5" name="文本占位符 2">
            <a:extLst>
              <a:ext uri="{FF2B5EF4-FFF2-40B4-BE49-F238E27FC236}">
                <a16:creationId xmlns:a16="http://schemas.microsoft.com/office/drawing/2014/main" id="{5932C04C-8EB1-4BDA-A38B-B74D53694AC7}"/>
              </a:ext>
            </a:extLst>
          </p:cNvPr>
          <p:cNvSpPr txBox="1">
            <a:spLocks/>
          </p:cNvSpPr>
          <p:nvPr/>
        </p:nvSpPr>
        <p:spPr>
          <a:xfrm>
            <a:off x="1066800" y="205740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Loss</a:t>
            </a:r>
            <a:r>
              <a:rPr lang="zh-CN" altLang="en-US" kern="0" dirty="0">
                <a:solidFill>
                  <a:sysClr val="windowText" lastClr="000000"/>
                </a:solidFill>
              </a:rPr>
              <a:t>是什么形式？</a:t>
            </a:r>
            <a:br>
              <a:rPr lang="zh-CN" altLang="en-US" kern="0" dirty="0">
                <a:solidFill>
                  <a:sysClr val="windowText" lastClr="000000"/>
                </a:solidFill>
              </a:rPr>
            </a:br>
            <a:r>
              <a:rPr lang="en-US" altLang="zh-CN" kern="0" dirty="0">
                <a:solidFill>
                  <a:sysClr val="windowText" lastClr="000000"/>
                </a:solidFill>
              </a:rPr>
              <a:t>loss</a:t>
            </a:r>
            <a:r>
              <a:rPr lang="zh-CN" altLang="en-US" kern="0" dirty="0">
                <a:solidFill>
                  <a:sysClr val="windowText" lastClr="000000"/>
                </a:solidFill>
              </a:rPr>
              <a:t>总共分了三个部分，一部分是用于定位</a:t>
            </a:r>
            <a:r>
              <a:rPr lang="en-US" altLang="zh-CN" kern="0" dirty="0" err="1">
                <a:solidFill>
                  <a:sysClr val="windowText" lastClr="000000"/>
                </a:solidFill>
              </a:rPr>
              <a:t>keypoint</a:t>
            </a:r>
            <a:r>
              <a:rPr lang="zh-CN" altLang="en-US" kern="0" dirty="0">
                <a:solidFill>
                  <a:sysClr val="windowText" lastClr="000000"/>
                </a:solidFill>
              </a:rPr>
              <a:t>点的</a:t>
            </a:r>
            <a:r>
              <a:rPr lang="en-US" altLang="zh-CN" kern="0" dirty="0">
                <a:solidFill>
                  <a:sysClr val="windowText" lastClr="000000"/>
                </a:solidFill>
              </a:rPr>
              <a:t>detecting loss</a:t>
            </a:r>
            <a:r>
              <a:rPr lang="zh-CN" altLang="en-US" kern="0" dirty="0">
                <a:solidFill>
                  <a:sysClr val="windowText" lastClr="000000"/>
                </a:solidFill>
              </a:rPr>
              <a:t>，一个是用于精确定位的</a:t>
            </a:r>
            <a:r>
              <a:rPr lang="en-US" altLang="zh-CN" kern="0" dirty="0">
                <a:solidFill>
                  <a:sysClr val="windowText" lastClr="000000"/>
                </a:solidFill>
              </a:rPr>
              <a:t>offset loss</a:t>
            </a:r>
            <a:r>
              <a:rPr lang="zh-CN" altLang="en-US" kern="0" dirty="0">
                <a:solidFill>
                  <a:sysClr val="windowText" lastClr="000000"/>
                </a:solidFill>
              </a:rPr>
              <a:t>，一个是用于对</a:t>
            </a:r>
            <a:r>
              <a:rPr lang="en-US" altLang="zh-CN" kern="0" dirty="0">
                <a:solidFill>
                  <a:sysClr val="windowText" lastClr="000000"/>
                </a:solidFill>
              </a:rPr>
              <a:t>Corner</a:t>
            </a:r>
            <a:r>
              <a:rPr lang="zh-CN" altLang="en-US" kern="0" dirty="0">
                <a:solidFill>
                  <a:sysClr val="windowText" lastClr="000000"/>
                </a:solidFill>
              </a:rPr>
              <a:t>点进行配对的</a:t>
            </a:r>
            <a:r>
              <a:rPr lang="en-US" altLang="zh-CN" kern="0" dirty="0">
                <a:solidFill>
                  <a:sysClr val="windowText" lastClr="000000"/>
                </a:solidFill>
              </a:rPr>
              <a:t>grouping loss</a:t>
            </a:r>
            <a:r>
              <a:rPr lang="zh-CN" altLang="en-US" kern="0" dirty="0">
                <a:solidFill>
                  <a:sysClr val="windowText" lastClr="000000"/>
                </a:solidFill>
              </a:rPr>
              <a:t>。</a:t>
            </a:r>
          </a:p>
        </p:txBody>
      </p:sp>
    </p:spTree>
    <p:extLst>
      <p:ext uri="{BB962C8B-B14F-4D97-AF65-F5344CB8AC3E}">
        <p14:creationId xmlns:p14="http://schemas.microsoft.com/office/powerpoint/2010/main" val="2305990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672C30C-A940-43A8-B90B-4BD482ED0C44}"/>
              </a:ext>
            </a:extLst>
          </p:cNvPr>
          <p:cNvSpPr>
            <a:spLocks noGrp="1"/>
          </p:cNvSpPr>
          <p:nvPr>
            <p:ph type="body" sz="quarter" idx="13"/>
          </p:nvPr>
        </p:nvSpPr>
        <p:spPr>
          <a:xfrm>
            <a:off x="1066800" y="2438400"/>
            <a:ext cx="10058400" cy="369332"/>
          </a:xfrm>
        </p:spPr>
        <p:txBody>
          <a:bodyPr/>
          <a:lstStyle/>
          <a:p>
            <a:r>
              <a:rPr lang="en-US" altLang="zh-CN" dirty="0"/>
              <a:t>1. </a:t>
            </a:r>
            <a:r>
              <a:rPr lang="zh-CN" altLang="en-US" dirty="0"/>
              <a:t>把检测目标框变成一对关键点的问题，即左上角和右下角，这样就消除了锚框的设计麻烦。另外，采用的角点池化（</a:t>
            </a:r>
            <a:r>
              <a:rPr lang="en-US" altLang="zh-CN" dirty="0"/>
              <a:t>corner pooling</a:t>
            </a:r>
            <a:r>
              <a:rPr lang="zh-CN" altLang="en-US" dirty="0"/>
              <a:t>）技术帮助</a:t>
            </a:r>
            <a:r>
              <a:rPr lang="en-US" altLang="zh-CN" dirty="0"/>
              <a:t>CNN</a:t>
            </a:r>
            <a:r>
              <a:rPr lang="zh-CN" altLang="en-US" dirty="0"/>
              <a:t>更好地定位角点位置。 </a:t>
            </a:r>
          </a:p>
        </p:txBody>
      </p:sp>
      <p:sp>
        <p:nvSpPr>
          <p:cNvPr id="12" name="文本占位符 1">
            <a:extLst>
              <a:ext uri="{FF2B5EF4-FFF2-40B4-BE49-F238E27FC236}">
                <a16:creationId xmlns:a16="http://schemas.microsoft.com/office/drawing/2014/main" id="{6CC1B29B-4CEB-4FF5-B9FF-3E3A253C87B0}"/>
              </a:ext>
            </a:extLst>
          </p:cNvPr>
          <p:cNvSpPr txBox="1">
            <a:spLocks/>
          </p:cNvSpPr>
          <p:nvPr/>
        </p:nvSpPr>
        <p:spPr>
          <a:xfrm>
            <a:off x="1066800" y="3865603"/>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左上角右下角关键点分开预测，速度上计算比较慢，一定程度上也可能忽视了两点之间的关联信息。</a:t>
            </a:r>
            <a:endParaRPr lang="zh-CN" altLang="en-US" kern="0" dirty="0">
              <a:solidFill>
                <a:sysClr val="windowText" lastClr="000000"/>
              </a:solidFill>
            </a:endParaRPr>
          </a:p>
        </p:txBody>
      </p:sp>
    </p:spTree>
    <p:extLst>
      <p:ext uri="{BB962C8B-B14F-4D97-AF65-F5344CB8AC3E}">
        <p14:creationId xmlns:p14="http://schemas.microsoft.com/office/powerpoint/2010/main" val="306830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B510859-7352-4D7B-B4A7-284CA99C949C}"/>
              </a:ext>
            </a:extLst>
          </p:cNvPr>
          <p:cNvSpPr>
            <a:spLocks noGrp="1"/>
          </p:cNvSpPr>
          <p:nvPr>
            <p:ph sz="quarter" idx="10"/>
          </p:nvPr>
        </p:nvSpPr>
        <p:spPr>
          <a:xfrm>
            <a:off x="1600200" y="2971800"/>
            <a:ext cx="12115800" cy="1115199"/>
          </a:xfrm>
        </p:spPr>
        <p:txBody>
          <a:bodyPr/>
          <a:lstStyle/>
          <a:p>
            <a:r>
              <a:rPr lang="en-US" altLang="zh-CN" dirty="0"/>
              <a:t>Feature Selective Anchor-Free Module </a:t>
            </a:r>
          </a:p>
          <a:p>
            <a:pPr marL="0" indent="0">
              <a:buNone/>
            </a:pPr>
            <a:r>
              <a:rPr lang="en-US" altLang="zh-CN" dirty="0"/>
              <a:t>for Single-Shot Object Detection  CVPR.2019</a:t>
            </a:r>
          </a:p>
        </p:txBody>
      </p:sp>
    </p:spTree>
    <p:extLst>
      <p:ext uri="{BB962C8B-B14F-4D97-AF65-F5344CB8AC3E}">
        <p14:creationId xmlns:p14="http://schemas.microsoft.com/office/powerpoint/2010/main" val="4194006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4C38C34-41DB-42EC-BD87-CD8B4410887F}"/>
              </a:ext>
            </a:extLst>
          </p:cNvPr>
          <p:cNvSpPr>
            <a:spLocks noGrp="1"/>
          </p:cNvSpPr>
          <p:nvPr>
            <p:ph type="body" sz="quarter" idx="13"/>
          </p:nvPr>
        </p:nvSpPr>
        <p:spPr>
          <a:xfrm>
            <a:off x="1066800" y="2111414"/>
            <a:ext cx="9372600" cy="369332"/>
          </a:xfrm>
        </p:spPr>
        <p:txBody>
          <a:bodyPr/>
          <a:lstStyle/>
          <a:p>
            <a:r>
              <a:rPr lang="en-US" altLang="zh-CN" dirty="0"/>
              <a:t>FSAF</a:t>
            </a:r>
            <a:r>
              <a:rPr lang="zh-CN" altLang="en-US" dirty="0"/>
              <a:t>的出发点是让图像中的每个目标实例自主选择最适合的特征层，这样，在</a:t>
            </a:r>
            <a:r>
              <a:rPr lang="en-US" altLang="zh-CN" dirty="0"/>
              <a:t>feature level</a:t>
            </a:r>
            <a:r>
              <a:rPr lang="zh-CN" altLang="en-US" dirty="0"/>
              <a:t>选择这一步骤中，就不需要再进行</a:t>
            </a:r>
            <a:r>
              <a:rPr lang="en-US" altLang="zh-CN" dirty="0"/>
              <a:t>anchor</a:t>
            </a:r>
            <a:r>
              <a:rPr lang="zh-CN" altLang="en-US" dirty="0"/>
              <a:t>的设置，实现了</a:t>
            </a:r>
            <a:r>
              <a:rPr lang="en-US" altLang="zh-CN" dirty="0"/>
              <a:t>anchor-free</a:t>
            </a:r>
            <a:r>
              <a:rPr lang="zh-CN" altLang="en-US" dirty="0"/>
              <a:t>。</a:t>
            </a:r>
          </a:p>
        </p:txBody>
      </p:sp>
      <p:sp>
        <p:nvSpPr>
          <p:cNvPr id="3" name="标题 2">
            <a:extLst>
              <a:ext uri="{FF2B5EF4-FFF2-40B4-BE49-F238E27FC236}">
                <a16:creationId xmlns:a16="http://schemas.microsoft.com/office/drawing/2014/main" id="{C9AC7123-99D3-4098-822D-A344A10B43A0}"/>
              </a:ext>
            </a:extLst>
          </p:cNvPr>
          <p:cNvSpPr>
            <a:spLocks noGrp="1"/>
          </p:cNvSpPr>
          <p:nvPr>
            <p:ph type="title"/>
          </p:nvPr>
        </p:nvSpPr>
        <p:spPr/>
        <p:txBody>
          <a:bodyPr/>
          <a:lstStyle/>
          <a:p>
            <a:r>
              <a:rPr lang="en-US" altLang="zh-CN" dirty="0"/>
              <a:t>FSAF</a:t>
            </a:r>
            <a:endParaRPr lang="zh-CN" altLang="en-US" dirty="0"/>
          </a:p>
        </p:txBody>
      </p:sp>
      <p:sp>
        <p:nvSpPr>
          <p:cNvPr id="4" name="文本占位符 3">
            <a:extLst>
              <a:ext uri="{FF2B5EF4-FFF2-40B4-BE49-F238E27FC236}">
                <a16:creationId xmlns:a16="http://schemas.microsoft.com/office/drawing/2014/main" id="{8EBBEA2A-FF17-45E6-943C-A666CC210505}"/>
              </a:ext>
            </a:extLst>
          </p:cNvPr>
          <p:cNvSpPr>
            <a:spLocks noGrp="1"/>
          </p:cNvSpPr>
          <p:nvPr>
            <p:ph type="body" sz="quarter" idx="16"/>
          </p:nvPr>
        </p:nvSpPr>
        <p:spPr>
          <a:xfrm>
            <a:off x="1066800" y="3467100"/>
            <a:ext cx="9372600" cy="342900"/>
          </a:xfrm>
        </p:spPr>
        <p:txBody>
          <a:bodyPr/>
          <a:lstStyle/>
          <a:p>
            <a:r>
              <a:rPr lang="zh-CN" altLang="en-US" dirty="0"/>
              <a:t>在</a:t>
            </a:r>
            <a:r>
              <a:rPr lang="en-US" altLang="zh-CN" dirty="0"/>
              <a:t>train</a:t>
            </a:r>
            <a:r>
              <a:rPr lang="zh-CN" altLang="en-US" dirty="0"/>
              <a:t>阶段，根据</a:t>
            </a:r>
            <a:r>
              <a:rPr lang="en-US" altLang="zh-CN" dirty="0"/>
              <a:t>loss</a:t>
            </a:r>
            <a:r>
              <a:rPr lang="zh-CN" altLang="en-US" dirty="0"/>
              <a:t>自动选择最佳的</a:t>
            </a:r>
            <a:r>
              <a:rPr lang="en-US" altLang="zh-CN" dirty="0"/>
              <a:t>feature level</a:t>
            </a:r>
            <a:r>
              <a:rPr lang="zh-CN" altLang="en-US" dirty="0"/>
              <a:t>。被选择的</a:t>
            </a:r>
            <a:r>
              <a:rPr lang="en-US" altLang="zh-CN" dirty="0"/>
              <a:t>feature level</a:t>
            </a:r>
            <a:r>
              <a:rPr lang="zh-CN" altLang="en-US" dirty="0"/>
              <a:t>就进行后续的回归和预测。在</a:t>
            </a:r>
            <a:r>
              <a:rPr lang="en-US" altLang="zh-CN" dirty="0"/>
              <a:t>inference</a:t>
            </a:r>
            <a:r>
              <a:rPr lang="zh-CN" altLang="en-US" dirty="0"/>
              <a:t>阶段，</a:t>
            </a:r>
            <a:r>
              <a:rPr lang="en-US" altLang="zh-CN" dirty="0"/>
              <a:t>FSAF</a:t>
            </a:r>
            <a:r>
              <a:rPr lang="zh-CN" altLang="en-US" dirty="0"/>
              <a:t>可以独立预测，也可以与</a:t>
            </a:r>
            <a:r>
              <a:rPr lang="en-US" altLang="zh-CN" dirty="0"/>
              <a:t>anchor-based</a:t>
            </a:r>
            <a:r>
              <a:rPr lang="zh-CN" altLang="en-US" dirty="0"/>
              <a:t>方法相结合。</a:t>
            </a:r>
          </a:p>
        </p:txBody>
      </p:sp>
      <p:sp>
        <p:nvSpPr>
          <p:cNvPr id="7" name="文本占位符 3">
            <a:extLst>
              <a:ext uri="{FF2B5EF4-FFF2-40B4-BE49-F238E27FC236}">
                <a16:creationId xmlns:a16="http://schemas.microsoft.com/office/drawing/2014/main" id="{5F9FD6C9-B5DB-40D1-8AE6-7EDD63289B7B}"/>
              </a:ext>
            </a:extLst>
          </p:cNvPr>
          <p:cNvSpPr txBox="1">
            <a:spLocks/>
          </p:cNvSpPr>
          <p:nvPr/>
        </p:nvSpPr>
        <p:spPr>
          <a:xfrm>
            <a:off x="1041400" y="4914900"/>
            <a:ext cx="9372600" cy="3429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feature </a:t>
            </a:r>
            <a:r>
              <a:rPr lang="zh-CN" altLang="en-US" dirty="0"/>
              <a:t>选择的依据有原来的</a:t>
            </a:r>
            <a:r>
              <a:rPr lang="en-US" altLang="zh-CN" dirty="0"/>
              <a:t>instance size</a:t>
            </a:r>
            <a:r>
              <a:rPr lang="zh-CN" altLang="en-US" dirty="0"/>
              <a:t>变成了</a:t>
            </a:r>
            <a:r>
              <a:rPr lang="en-US" altLang="zh-CN" dirty="0"/>
              <a:t>instance content</a:t>
            </a:r>
            <a:r>
              <a:rPr lang="zh-CN" altLang="en-US" dirty="0"/>
              <a:t>，使得每个实例能够自由的选择最优层级来优化网络。</a:t>
            </a:r>
          </a:p>
        </p:txBody>
      </p:sp>
    </p:spTree>
    <p:extLst>
      <p:ext uri="{BB962C8B-B14F-4D97-AF65-F5344CB8AC3E}">
        <p14:creationId xmlns:p14="http://schemas.microsoft.com/office/powerpoint/2010/main" val="2697650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9A4E348-6131-4C40-8EBC-A387AA71EA3A}"/>
              </a:ext>
            </a:extLst>
          </p:cNvPr>
          <p:cNvSpPr>
            <a:spLocks noGrp="1"/>
          </p:cNvSpPr>
          <p:nvPr>
            <p:ph type="body" sz="quarter" idx="16"/>
          </p:nvPr>
        </p:nvSpPr>
        <p:spPr>
          <a:xfrm>
            <a:off x="990600" y="2209800"/>
            <a:ext cx="9220200" cy="369332"/>
          </a:xfrm>
        </p:spPr>
        <p:txBody>
          <a:bodyPr/>
          <a:lstStyle/>
          <a:p>
            <a:r>
              <a:rPr lang="en-US" altLang="zh-CN" dirty="0"/>
              <a:t>1.</a:t>
            </a:r>
            <a:r>
              <a:rPr lang="zh-CN" altLang="en-US" dirty="0"/>
              <a:t>预设的</a:t>
            </a:r>
            <a:r>
              <a:rPr lang="en-US" altLang="zh-CN" dirty="0"/>
              <a:t>anchor size</a:t>
            </a:r>
            <a:r>
              <a:rPr lang="zh-CN" altLang="en-US" dirty="0"/>
              <a:t>不是任意的，被束缚住尺寸的</a:t>
            </a:r>
            <a:r>
              <a:rPr lang="en-US" altLang="zh-CN" dirty="0"/>
              <a:t>anchor</a:t>
            </a:r>
            <a:r>
              <a:rPr lang="zh-CN" altLang="en-US" dirty="0"/>
              <a:t>有助于后续的统一学习，但是对于形状特殊的目标学习不到，如长细条的画板，电线等。</a:t>
            </a:r>
          </a:p>
          <a:p>
            <a:endParaRPr lang="zh-CN" altLang="en-US" dirty="0"/>
          </a:p>
        </p:txBody>
      </p:sp>
      <p:sp>
        <p:nvSpPr>
          <p:cNvPr id="5" name="文本占位符 2">
            <a:extLst>
              <a:ext uri="{FF2B5EF4-FFF2-40B4-BE49-F238E27FC236}">
                <a16:creationId xmlns:a16="http://schemas.microsoft.com/office/drawing/2014/main" id="{A6FBD77A-8BA7-4C82-8E08-EC3C9D83DB81}"/>
              </a:ext>
            </a:extLst>
          </p:cNvPr>
          <p:cNvSpPr txBox="1">
            <a:spLocks/>
          </p:cNvSpPr>
          <p:nvPr/>
        </p:nvSpPr>
        <p:spPr>
          <a:xfrm>
            <a:off x="990600" y="35001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2.anchor</a:t>
            </a:r>
            <a:r>
              <a:rPr lang="zh-CN" altLang="en-US" dirty="0"/>
              <a:t>的数量是十分密集的，即使用</a:t>
            </a:r>
            <a:r>
              <a:rPr lang="en-US" altLang="zh-CN" dirty="0" err="1"/>
              <a:t>nms</a:t>
            </a:r>
            <a:r>
              <a:rPr lang="zh-CN" altLang="en-US" dirty="0"/>
              <a:t>或者</a:t>
            </a:r>
            <a:r>
              <a:rPr lang="en-US" altLang="zh-CN" dirty="0"/>
              <a:t>soft-</a:t>
            </a:r>
            <a:r>
              <a:rPr lang="en-US" altLang="zh-CN" dirty="0" err="1"/>
              <a:t>nms</a:t>
            </a:r>
            <a:r>
              <a:rPr lang="zh-CN" altLang="en-US" dirty="0"/>
              <a:t>去重，负样本的数量依然非常多，与正样本比例严重失衡，</a:t>
            </a:r>
            <a:r>
              <a:rPr lang="en-US" altLang="zh-CN" dirty="0" err="1"/>
              <a:t>RetinaNet</a:t>
            </a:r>
            <a:r>
              <a:rPr lang="zh-CN" altLang="en-US" dirty="0"/>
              <a:t>等采取合适的比例参数平衡这个差异。</a:t>
            </a:r>
            <a:endParaRPr lang="zh-CN" altLang="en-US" kern="0" dirty="0">
              <a:solidFill>
                <a:sysClr val="windowText" lastClr="000000"/>
              </a:solidFill>
            </a:endParaRPr>
          </a:p>
        </p:txBody>
      </p:sp>
      <p:sp>
        <p:nvSpPr>
          <p:cNvPr id="6" name="文本占位符 2">
            <a:extLst>
              <a:ext uri="{FF2B5EF4-FFF2-40B4-BE49-F238E27FC236}">
                <a16:creationId xmlns:a16="http://schemas.microsoft.com/office/drawing/2014/main" id="{98F02835-7339-4907-AC1B-401FE296EFB0}"/>
              </a:ext>
            </a:extLst>
          </p:cNvPr>
          <p:cNvSpPr txBox="1">
            <a:spLocks/>
          </p:cNvSpPr>
          <p:nvPr/>
        </p:nvSpPr>
        <p:spPr>
          <a:xfrm>
            <a:off x="995680" y="480060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3.Anchor</a:t>
            </a:r>
            <a:r>
              <a:rPr lang="zh-CN" altLang="en-US" dirty="0"/>
              <a:t>数量巨多，需要每一个都进行</a:t>
            </a:r>
            <a:r>
              <a:rPr lang="en-US" altLang="zh-CN" dirty="0"/>
              <a:t>IOU</a:t>
            </a:r>
            <a:r>
              <a:rPr lang="zh-CN" altLang="en-US" dirty="0"/>
              <a:t>计算，耗费巨大的算力，降低了效率，步骤十分繁琐，而这些冗余其实是可以消灭的。</a:t>
            </a:r>
            <a:endParaRPr lang="zh-CN" altLang="en-US" kern="0" dirty="0">
              <a:solidFill>
                <a:sysClr val="windowText" lastClr="000000"/>
              </a:solidFill>
            </a:endParaRPr>
          </a:p>
        </p:txBody>
      </p:sp>
    </p:spTree>
    <p:extLst>
      <p:ext uri="{BB962C8B-B14F-4D97-AF65-F5344CB8AC3E}">
        <p14:creationId xmlns:p14="http://schemas.microsoft.com/office/powerpoint/2010/main" val="3126008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D0AF35F-39C8-4FB1-98C9-D8815FAC3088}"/>
              </a:ext>
            </a:extLst>
          </p:cNvPr>
          <p:cNvSpPr>
            <a:spLocks noGrp="1"/>
          </p:cNvSpPr>
          <p:nvPr>
            <p:ph type="body" sz="quarter" idx="13"/>
          </p:nvPr>
        </p:nvSpPr>
        <p:spPr>
          <a:xfrm>
            <a:off x="1066800" y="1935522"/>
            <a:ext cx="10287000" cy="369332"/>
          </a:xfrm>
        </p:spPr>
        <p:txBody>
          <a:bodyPr/>
          <a:lstStyle/>
          <a:p>
            <a:r>
              <a:rPr lang="en-US" altLang="zh-CN" dirty="0"/>
              <a:t>1.</a:t>
            </a:r>
            <a:r>
              <a:rPr lang="zh-CN" altLang="en-US" dirty="0"/>
              <a:t> 以</a:t>
            </a:r>
            <a:r>
              <a:rPr lang="en-US" altLang="zh-CN" dirty="0"/>
              <a:t>FPN</a:t>
            </a:r>
            <a:r>
              <a:rPr lang="zh-CN" altLang="en-US" dirty="0"/>
              <a:t>为例，一般来说，浅层特征对应小物体，深层特征对应大物体。但是这种大，小的界定是人为进行选择的，下图中，几乎同样角度的车的图像，长宽的差距也是相同的，但是</a:t>
            </a:r>
            <a:r>
              <a:rPr lang="en-US" altLang="zh-CN" dirty="0"/>
              <a:t>60x60size</a:t>
            </a:r>
            <a:r>
              <a:rPr lang="zh-CN" altLang="en-US" dirty="0"/>
              <a:t>的图像分配到了</a:t>
            </a:r>
            <a:r>
              <a:rPr lang="en-US" altLang="zh-CN" dirty="0"/>
              <a:t>medium anchors</a:t>
            </a:r>
            <a:r>
              <a:rPr lang="zh-CN" altLang="en-US" dirty="0"/>
              <a:t>，而</a:t>
            </a:r>
            <a:r>
              <a:rPr lang="en-US" altLang="zh-CN" dirty="0"/>
              <a:t>50x50size</a:t>
            </a:r>
            <a:r>
              <a:rPr lang="zh-CN" altLang="en-US" dirty="0"/>
              <a:t>和</a:t>
            </a:r>
            <a:r>
              <a:rPr lang="en-US" altLang="zh-CN" dirty="0"/>
              <a:t>40x40size</a:t>
            </a:r>
            <a:r>
              <a:rPr lang="zh-CN" altLang="en-US" dirty="0"/>
              <a:t>都被分到了</a:t>
            </a:r>
            <a:r>
              <a:rPr lang="en-US" altLang="zh-CN" dirty="0"/>
              <a:t>small anchors</a:t>
            </a:r>
            <a:r>
              <a:rPr lang="zh-CN" altLang="en-US" dirty="0"/>
              <a:t>，这是不符合正确认识。</a:t>
            </a:r>
          </a:p>
        </p:txBody>
      </p:sp>
      <p:sp>
        <p:nvSpPr>
          <p:cNvPr id="3" name="文本占位符 2">
            <a:extLst>
              <a:ext uri="{FF2B5EF4-FFF2-40B4-BE49-F238E27FC236}">
                <a16:creationId xmlns:a16="http://schemas.microsoft.com/office/drawing/2014/main" id="{C06F791C-8749-482C-9CCF-C384B4FDC5D6}"/>
              </a:ext>
            </a:extLst>
          </p:cNvPr>
          <p:cNvSpPr>
            <a:spLocks noGrp="1"/>
          </p:cNvSpPr>
          <p:nvPr>
            <p:ph type="body" sz="quarter" idx="16"/>
          </p:nvPr>
        </p:nvSpPr>
        <p:spPr>
          <a:xfrm>
            <a:off x="1066800" y="4038600"/>
            <a:ext cx="10058400" cy="369332"/>
          </a:xfrm>
        </p:spPr>
        <p:txBody>
          <a:bodyPr/>
          <a:lstStyle/>
          <a:p>
            <a:r>
              <a:rPr lang="en-US" altLang="zh-CN" dirty="0"/>
              <a:t>2.</a:t>
            </a:r>
            <a:r>
              <a:rPr lang="zh-CN" altLang="en-US" dirty="0"/>
              <a:t> </a:t>
            </a:r>
            <a:r>
              <a:rPr lang="en-US" altLang="zh-CN" dirty="0"/>
              <a:t>overlap-based anchor sampling</a:t>
            </a:r>
            <a:r>
              <a:rPr lang="zh-CN" altLang="en-US" dirty="0"/>
              <a:t>：</a:t>
            </a:r>
            <a:r>
              <a:rPr lang="en-US" altLang="zh-CN" dirty="0"/>
              <a:t>anchor</a:t>
            </a:r>
            <a:r>
              <a:rPr lang="zh-CN" altLang="en-US" dirty="0"/>
              <a:t>的密集采样，导致计算量提升，效率下降。</a:t>
            </a:r>
          </a:p>
        </p:txBody>
      </p:sp>
      <p:pic>
        <p:nvPicPr>
          <p:cNvPr id="6" name="图片 5">
            <a:extLst>
              <a:ext uri="{FF2B5EF4-FFF2-40B4-BE49-F238E27FC236}">
                <a16:creationId xmlns:a16="http://schemas.microsoft.com/office/drawing/2014/main" id="{87557EDF-4C03-423A-9BAD-58F175D07764}"/>
              </a:ext>
            </a:extLst>
          </p:cNvPr>
          <p:cNvPicPr>
            <a:picLocks noChangeAspect="1"/>
          </p:cNvPicPr>
          <p:nvPr/>
        </p:nvPicPr>
        <p:blipFill>
          <a:blip r:embed="rId2"/>
          <a:stretch>
            <a:fillRect/>
          </a:stretch>
        </p:blipFill>
        <p:spPr>
          <a:xfrm>
            <a:off x="5860850" y="4520853"/>
            <a:ext cx="3892750" cy="2419474"/>
          </a:xfrm>
          <a:prstGeom prst="rect">
            <a:avLst/>
          </a:prstGeom>
        </p:spPr>
      </p:pic>
      <p:pic>
        <p:nvPicPr>
          <p:cNvPr id="9" name="图片 8">
            <a:extLst>
              <a:ext uri="{FF2B5EF4-FFF2-40B4-BE49-F238E27FC236}">
                <a16:creationId xmlns:a16="http://schemas.microsoft.com/office/drawing/2014/main" id="{960A2301-E55D-40DD-AA64-E1E36E42E09E}"/>
              </a:ext>
            </a:extLst>
          </p:cNvPr>
          <p:cNvPicPr>
            <a:picLocks noChangeAspect="1"/>
          </p:cNvPicPr>
          <p:nvPr/>
        </p:nvPicPr>
        <p:blipFill>
          <a:blip r:embed="rId3"/>
          <a:stretch>
            <a:fillRect/>
          </a:stretch>
        </p:blipFill>
        <p:spPr>
          <a:xfrm>
            <a:off x="2127050" y="5324604"/>
            <a:ext cx="2819401" cy="502551"/>
          </a:xfrm>
          <a:prstGeom prst="rect">
            <a:avLst/>
          </a:prstGeom>
        </p:spPr>
      </p:pic>
      <p:sp>
        <p:nvSpPr>
          <p:cNvPr id="10" name="文本框 9">
            <a:extLst>
              <a:ext uri="{FF2B5EF4-FFF2-40B4-BE49-F238E27FC236}">
                <a16:creationId xmlns:a16="http://schemas.microsoft.com/office/drawing/2014/main" id="{A3AB5F8C-5855-465E-B676-7ADB7571243B}"/>
              </a:ext>
            </a:extLst>
          </p:cNvPr>
          <p:cNvSpPr txBox="1"/>
          <p:nvPr/>
        </p:nvSpPr>
        <p:spPr>
          <a:xfrm>
            <a:off x="2279450" y="5997652"/>
            <a:ext cx="2872960" cy="369332"/>
          </a:xfrm>
          <a:prstGeom prst="rect">
            <a:avLst/>
          </a:prstGeom>
          <a:noFill/>
        </p:spPr>
        <p:txBody>
          <a:bodyPr wrap="square" rtlCol="0">
            <a:spAutoFit/>
          </a:bodyPr>
          <a:lstStyle/>
          <a:p>
            <a:r>
              <a:rPr lang="en-US" altLang="zh-CN" dirty="0" err="1"/>
              <a:t>fpn</a:t>
            </a:r>
            <a:r>
              <a:rPr lang="zh-CN" altLang="en-US" dirty="0"/>
              <a:t>选择特征层的公式</a:t>
            </a:r>
            <a:endParaRPr lang="en-US" altLang="zh-CN" dirty="0"/>
          </a:p>
        </p:txBody>
      </p:sp>
      <p:sp>
        <p:nvSpPr>
          <p:cNvPr id="11" name="箭头: 右 10">
            <a:extLst>
              <a:ext uri="{FF2B5EF4-FFF2-40B4-BE49-F238E27FC236}">
                <a16:creationId xmlns:a16="http://schemas.microsoft.com/office/drawing/2014/main" id="{EC6E8F3D-9344-4EBC-A726-A1380656F3C2}"/>
              </a:ext>
            </a:extLst>
          </p:cNvPr>
          <p:cNvSpPr/>
          <p:nvPr/>
        </p:nvSpPr>
        <p:spPr>
          <a:xfrm>
            <a:off x="5105400" y="5562600"/>
            <a:ext cx="4572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7648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B847BF-5E5C-4AD9-B063-73D0D4CD96B3}"/>
              </a:ext>
            </a:extLst>
          </p:cNvPr>
          <p:cNvSpPr>
            <a:spLocks noGrp="1"/>
          </p:cNvSpPr>
          <p:nvPr>
            <p:ph type="body" sz="quarter" idx="13"/>
          </p:nvPr>
        </p:nvSpPr>
        <p:spPr/>
        <p:txBody>
          <a:bodyPr/>
          <a:lstStyle/>
          <a:p>
            <a:r>
              <a:rPr lang="en-US" altLang="zh-CN" dirty="0"/>
              <a:t>1.  FSAF</a:t>
            </a:r>
            <a:r>
              <a:rPr lang="zh-CN" altLang="en-US" dirty="0"/>
              <a:t>主要包含无</a:t>
            </a:r>
            <a:r>
              <a:rPr lang="en-US" altLang="zh-CN" dirty="0"/>
              <a:t>anchor</a:t>
            </a:r>
            <a:r>
              <a:rPr lang="zh-CN" altLang="en-US" dirty="0"/>
              <a:t>分支的实现及在线特征选择两部分，本质是</a:t>
            </a:r>
            <a:r>
              <a:rPr lang="en-US" altLang="zh-CN" dirty="0"/>
              <a:t>anchor</a:t>
            </a:r>
            <a:r>
              <a:rPr lang="zh-CN" altLang="en-US" dirty="0"/>
              <a:t> </a:t>
            </a:r>
            <a:r>
              <a:rPr lang="en-US" altLang="zh-CN" dirty="0"/>
              <a:t>free</a:t>
            </a:r>
            <a:r>
              <a:rPr lang="zh-CN" altLang="en-US" dirty="0"/>
              <a:t>的分支使用在线特征选择。</a:t>
            </a:r>
          </a:p>
        </p:txBody>
      </p:sp>
      <p:sp>
        <p:nvSpPr>
          <p:cNvPr id="4" name="文本占位符 3">
            <a:extLst>
              <a:ext uri="{FF2B5EF4-FFF2-40B4-BE49-F238E27FC236}">
                <a16:creationId xmlns:a16="http://schemas.microsoft.com/office/drawing/2014/main" id="{2F1792A8-51D2-478C-BE2B-92D71CF8C3CF}"/>
              </a:ext>
            </a:extLst>
          </p:cNvPr>
          <p:cNvSpPr>
            <a:spLocks noGrp="1"/>
          </p:cNvSpPr>
          <p:nvPr>
            <p:ph type="body" sz="quarter" idx="17"/>
          </p:nvPr>
        </p:nvSpPr>
        <p:spPr>
          <a:xfrm>
            <a:off x="1066800" y="4179322"/>
            <a:ext cx="9753600" cy="392678"/>
          </a:xfrm>
        </p:spPr>
        <p:txBody>
          <a:bodyPr/>
          <a:lstStyle/>
          <a:p>
            <a:r>
              <a:rPr lang="en-US" altLang="zh-CN" dirty="0"/>
              <a:t>3. </a:t>
            </a:r>
            <a:r>
              <a:rPr lang="zh-CN" altLang="en-US" dirty="0"/>
              <a:t>在</a:t>
            </a:r>
            <a:r>
              <a:rPr lang="en-US" altLang="zh-CN" dirty="0"/>
              <a:t>inference</a:t>
            </a:r>
            <a:r>
              <a:rPr lang="zh-CN" altLang="en-US" dirty="0"/>
              <a:t>时，</a:t>
            </a:r>
            <a:r>
              <a:rPr lang="en-US" altLang="zh-CN" dirty="0"/>
              <a:t>FSAF</a:t>
            </a:r>
            <a:r>
              <a:rPr lang="zh-CN" altLang="en-US" dirty="0"/>
              <a:t>可以结合</a:t>
            </a:r>
            <a:r>
              <a:rPr lang="en-US" altLang="zh-CN" dirty="0"/>
              <a:t>anchor based</a:t>
            </a:r>
            <a:r>
              <a:rPr lang="zh-CN" altLang="en-US" dirty="0"/>
              <a:t>的分支并行的输出预测结果。</a:t>
            </a:r>
          </a:p>
        </p:txBody>
      </p:sp>
      <p:sp>
        <p:nvSpPr>
          <p:cNvPr id="6" name="文本占位符 5">
            <a:extLst>
              <a:ext uri="{FF2B5EF4-FFF2-40B4-BE49-F238E27FC236}">
                <a16:creationId xmlns:a16="http://schemas.microsoft.com/office/drawing/2014/main" id="{C8D443B5-9294-4497-B5F9-A435CBDFFDAC}"/>
              </a:ext>
            </a:extLst>
          </p:cNvPr>
          <p:cNvSpPr>
            <a:spLocks noGrp="1"/>
          </p:cNvSpPr>
          <p:nvPr>
            <p:ph type="body" sz="quarter" idx="16"/>
          </p:nvPr>
        </p:nvSpPr>
        <p:spPr>
          <a:xfrm>
            <a:off x="1066800" y="2960122"/>
            <a:ext cx="9753600" cy="392678"/>
          </a:xfrm>
        </p:spPr>
        <p:txBody>
          <a:bodyPr/>
          <a:lstStyle/>
          <a:p>
            <a:r>
              <a:rPr lang="en-US" altLang="zh-CN" dirty="0"/>
              <a:t>2. </a:t>
            </a:r>
            <a:r>
              <a:rPr lang="zh-CN" altLang="en-US" dirty="0"/>
              <a:t>在</a:t>
            </a:r>
            <a:r>
              <a:rPr lang="en-US" altLang="zh-CN" dirty="0"/>
              <a:t>train</a:t>
            </a:r>
            <a:r>
              <a:rPr lang="zh-CN" altLang="en-US" dirty="0"/>
              <a:t>时，</a:t>
            </a:r>
            <a:r>
              <a:rPr lang="en-US" altLang="zh-CN" dirty="0"/>
              <a:t> anchor free</a:t>
            </a:r>
            <a:r>
              <a:rPr lang="zh-CN" altLang="en-US" dirty="0"/>
              <a:t>的分支添加到特征金字塔的每一层，从而可以以任意层次对</a:t>
            </a:r>
            <a:r>
              <a:rPr lang="en-US" altLang="zh-CN" dirty="0"/>
              <a:t>box</a:t>
            </a:r>
            <a:r>
              <a:rPr lang="zh-CN" altLang="en-US" dirty="0"/>
              <a:t>进行编码解码。将每个实例动态的放置在最适合的特征层次上。</a:t>
            </a:r>
          </a:p>
        </p:txBody>
      </p:sp>
      <p:pic>
        <p:nvPicPr>
          <p:cNvPr id="9" name="图片 8">
            <a:extLst>
              <a:ext uri="{FF2B5EF4-FFF2-40B4-BE49-F238E27FC236}">
                <a16:creationId xmlns:a16="http://schemas.microsoft.com/office/drawing/2014/main" id="{F0FDCD40-F89F-4F64-9D25-977F90E27211}"/>
              </a:ext>
            </a:extLst>
          </p:cNvPr>
          <p:cNvPicPr>
            <a:picLocks noChangeAspect="1"/>
          </p:cNvPicPr>
          <p:nvPr/>
        </p:nvPicPr>
        <p:blipFill>
          <a:blip r:embed="rId2"/>
          <a:stretch>
            <a:fillRect/>
          </a:stretch>
        </p:blipFill>
        <p:spPr>
          <a:xfrm>
            <a:off x="2667000" y="4648200"/>
            <a:ext cx="7042512" cy="2114659"/>
          </a:xfrm>
          <a:prstGeom prst="rect">
            <a:avLst/>
          </a:prstGeom>
        </p:spPr>
      </p:pic>
    </p:spTree>
    <p:extLst>
      <p:ext uri="{BB962C8B-B14F-4D97-AF65-F5344CB8AC3E}">
        <p14:creationId xmlns:p14="http://schemas.microsoft.com/office/powerpoint/2010/main" val="1026512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05F05E0-E5C6-4A9B-89B3-891DF6EBC729}"/>
              </a:ext>
            </a:extLst>
          </p:cNvPr>
          <p:cNvSpPr>
            <a:spLocks noGrp="1"/>
          </p:cNvSpPr>
          <p:nvPr>
            <p:ph type="body" sz="quarter" idx="16"/>
          </p:nvPr>
        </p:nvSpPr>
        <p:spPr>
          <a:xfrm>
            <a:off x="1056640" y="1828800"/>
            <a:ext cx="9753600" cy="392678"/>
          </a:xfrm>
        </p:spPr>
        <p:txBody>
          <a:bodyPr/>
          <a:lstStyle/>
          <a:p>
            <a:r>
              <a:rPr lang="en-US" altLang="zh-CN" dirty="0"/>
              <a:t>1. </a:t>
            </a:r>
            <a:r>
              <a:rPr lang="zh-CN" altLang="en-US" dirty="0"/>
              <a:t>在</a:t>
            </a:r>
            <a:r>
              <a:rPr lang="en-US" altLang="zh-CN" dirty="0" err="1"/>
              <a:t>RetinaNet</a:t>
            </a:r>
            <a:r>
              <a:rPr lang="zh-CN" altLang="en-US" dirty="0"/>
              <a:t>的输出端，</a:t>
            </a:r>
            <a:r>
              <a:rPr lang="en-US" altLang="zh-CN" dirty="0"/>
              <a:t>FSAF</a:t>
            </a:r>
            <a:r>
              <a:rPr lang="zh-CN" altLang="en-US" dirty="0"/>
              <a:t>分别引入两层额外的卷积层，分别用于</a:t>
            </a:r>
            <a:r>
              <a:rPr lang="en-US" altLang="zh-CN" dirty="0"/>
              <a:t>anchor-free</a:t>
            </a:r>
            <a:r>
              <a:rPr lang="zh-CN" altLang="en-US" dirty="0"/>
              <a:t>分支的分类及回归。</a:t>
            </a:r>
            <a:r>
              <a:rPr lang="en-US" altLang="zh-CN" dirty="0"/>
              <a:t>3x3xK</a:t>
            </a:r>
            <a:r>
              <a:rPr lang="zh-CN" altLang="en-US" dirty="0"/>
              <a:t>的卷积层添加到分类分支</a:t>
            </a:r>
            <a:r>
              <a:rPr lang="en-US" altLang="zh-CN" dirty="0"/>
              <a:t>. </a:t>
            </a:r>
            <a:r>
              <a:rPr lang="zh-CN" altLang="en-US" dirty="0"/>
              <a:t>回归分支之后，后接</a:t>
            </a:r>
            <a:r>
              <a:rPr lang="en-US" altLang="zh-CN" dirty="0"/>
              <a:t>sigmoid</a:t>
            </a:r>
            <a:r>
              <a:rPr lang="zh-CN" altLang="en-US" dirty="0"/>
              <a:t>函数，其预测每个位置上</a:t>
            </a:r>
            <a:r>
              <a:rPr lang="en-US" altLang="zh-CN" dirty="0"/>
              <a:t>K</a:t>
            </a:r>
            <a:r>
              <a:rPr lang="zh-CN" altLang="en-US" dirty="0"/>
              <a:t>个类别的概率，以</a:t>
            </a:r>
            <a:r>
              <a:rPr lang="en-US" altLang="zh-CN" dirty="0"/>
              <a:t>anchor-free</a:t>
            </a:r>
            <a:r>
              <a:rPr lang="zh-CN" altLang="en-US" dirty="0"/>
              <a:t>的方式预测框的偏移量 。</a:t>
            </a:r>
          </a:p>
        </p:txBody>
      </p:sp>
      <p:pic>
        <p:nvPicPr>
          <p:cNvPr id="10" name="图片 9">
            <a:extLst>
              <a:ext uri="{FF2B5EF4-FFF2-40B4-BE49-F238E27FC236}">
                <a16:creationId xmlns:a16="http://schemas.microsoft.com/office/drawing/2014/main" id="{55D8C2CE-60B1-4C65-B8A6-3DDE52CB6605}"/>
              </a:ext>
            </a:extLst>
          </p:cNvPr>
          <p:cNvPicPr>
            <a:picLocks noChangeAspect="1"/>
          </p:cNvPicPr>
          <p:nvPr/>
        </p:nvPicPr>
        <p:blipFill>
          <a:blip r:embed="rId2"/>
          <a:stretch>
            <a:fillRect/>
          </a:stretch>
        </p:blipFill>
        <p:spPr>
          <a:xfrm>
            <a:off x="685800" y="4708486"/>
            <a:ext cx="6426295" cy="2129194"/>
          </a:xfrm>
          <a:prstGeom prst="rect">
            <a:avLst/>
          </a:prstGeom>
        </p:spPr>
      </p:pic>
      <p:sp>
        <p:nvSpPr>
          <p:cNvPr id="14" name="文本占位符 13">
            <a:extLst>
              <a:ext uri="{FF2B5EF4-FFF2-40B4-BE49-F238E27FC236}">
                <a16:creationId xmlns:a16="http://schemas.microsoft.com/office/drawing/2014/main" id="{311DF89F-C6C5-4AF9-9B87-427AF1F9B186}"/>
              </a:ext>
            </a:extLst>
          </p:cNvPr>
          <p:cNvSpPr>
            <a:spLocks noGrp="1"/>
          </p:cNvSpPr>
          <p:nvPr>
            <p:ph type="body" sz="quarter" idx="17"/>
          </p:nvPr>
        </p:nvSpPr>
        <p:spPr>
          <a:xfrm>
            <a:off x="1046480" y="3472180"/>
            <a:ext cx="9753600" cy="392678"/>
          </a:xfrm>
        </p:spPr>
        <p:txBody>
          <a:bodyPr/>
          <a:lstStyle/>
          <a:p>
            <a:r>
              <a:rPr lang="en-US" altLang="zh-CN" dirty="0"/>
              <a:t>2. </a:t>
            </a:r>
            <a:r>
              <a:rPr lang="zh-CN" altLang="en-US" dirty="0"/>
              <a:t>白色部分为有效框，灰色部分为忽略框，对应到训练中，白色为正例，区域会填充</a:t>
            </a:r>
            <a:r>
              <a:rPr lang="en-US" altLang="zh-CN" dirty="0"/>
              <a:t>1</a:t>
            </a:r>
            <a:r>
              <a:rPr lang="zh-CN" altLang="en-US" dirty="0"/>
              <a:t>；灰色是忽略区域，不参与梯度回传；黑色为负例，区域会填充</a:t>
            </a:r>
            <a:r>
              <a:rPr lang="en-US" altLang="zh-CN" dirty="0"/>
              <a:t>0</a:t>
            </a:r>
            <a:r>
              <a:rPr lang="zh-CN" altLang="en-US" dirty="0"/>
              <a:t>。</a:t>
            </a:r>
          </a:p>
        </p:txBody>
      </p:sp>
      <p:pic>
        <p:nvPicPr>
          <p:cNvPr id="15" name="图片 14">
            <a:extLst>
              <a:ext uri="{FF2B5EF4-FFF2-40B4-BE49-F238E27FC236}">
                <a16:creationId xmlns:a16="http://schemas.microsoft.com/office/drawing/2014/main" id="{A1B529F7-AA8A-4BF4-BE45-DCFCAB51CECA}"/>
              </a:ext>
            </a:extLst>
          </p:cNvPr>
          <p:cNvPicPr>
            <a:picLocks noChangeAspect="1"/>
          </p:cNvPicPr>
          <p:nvPr/>
        </p:nvPicPr>
        <p:blipFill>
          <a:blip r:embed="rId3"/>
          <a:stretch>
            <a:fillRect/>
          </a:stretch>
        </p:blipFill>
        <p:spPr>
          <a:xfrm>
            <a:off x="7696200" y="4388306"/>
            <a:ext cx="3333921" cy="2514729"/>
          </a:xfrm>
          <a:prstGeom prst="rect">
            <a:avLst/>
          </a:prstGeom>
        </p:spPr>
      </p:pic>
    </p:spTree>
    <p:extLst>
      <p:ext uri="{BB962C8B-B14F-4D97-AF65-F5344CB8AC3E}">
        <p14:creationId xmlns:p14="http://schemas.microsoft.com/office/powerpoint/2010/main" val="384613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0CB7ED-7B87-44B4-9A38-8334586C12C3}"/>
              </a:ext>
            </a:extLst>
          </p:cNvPr>
          <p:cNvSpPr>
            <a:spLocks noGrp="1"/>
          </p:cNvSpPr>
          <p:nvPr>
            <p:ph type="body" sz="quarter" idx="13"/>
          </p:nvPr>
        </p:nvSpPr>
        <p:spPr/>
        <p:txBody>
          <a:bodyPr/>
          <a:lstStyle/>
          <a:p>
            <a:r>
              <a:rPr lang="zh-CN" altLang="en-US" dirty="0"/>
              <a:t>在线特征选择机制。每一个实例都经过所有的</a:t>
            </a:r>
            <a:r>
              <a:rPr lang="en-US" altLang="zh-CN" dirty="0"/>
              <a:t>anchor-free branch</a:t>
            </a:r>
            <a:r>
              <a:rPr lang="zh-CN" altLang="en-US" dirty="0"/>
              <a:t>来计算平均分类损失和平均回归损失，然后选择损失最小的</a:t>
            </a:r>
            <a:r>
              <a:rPr lang="en-US" altLang="zh-CN" dirty="0"/>
              <a:t>anchor-free branch</a:t>
            </a:r>
            <a:r>
              <a:rPr lang="zh-CN" altLang="en-US" dirty="0"/>
              <a:t>对应的损失作为最后的监督该实例的信号。</a:t>
            </a:r>
          </a:p>
        </p:txBody>
      </p:sp>
      <p:sp>
        <p:nvSpPr>
          <p:cNvPr id="3" name="文本占位符 2">
            <a:extLst>
              <a:ext uri="{FF2B5EF4-FFF2-40B4-BE49-F238E27FC236}">
                <a16:creationId xmlns:a16="http://schemas.microsoft.com/office/drawing/2014/main" id="{AD6C69AB-CB45-47C6-AD1C-062376D9AE31}"/>
              </a:ext>
            </a:extLst>
          </p:cNvPr>
          <p:cNvSpPr>
            <a:spLocks noGrp="1"/>
          </p:cNvSpPr>
          <p:nvPr>
            <p:ph type="body" sz="quarter" idx="16"/>
          </p:nvPr>
        </p:nvSpPr>
        <p:spPr>
          <a:xfrm>
            <a:off x="1066800" y="3418673"/>
            <a:ext cx="9753600" cy="392678"/>
          </a:xfrm>
        </p:spPr>
        <p:txBody>
          <a:bodyPr/>
          <a:lstStyle/>
          <a:p>
            <a:r>
              <a:rPr lang="zh-CN" altLang="en-US" dirty="0"/>
              <a:t>下图中最下面的这路梯度最小，训练阶段则只对最下面的这路进行梯度更新，上面的两路不做任何变化。</a:t>
            </a:r>
          </a:p>
        </p:txBody>
      </p:sp>
      <p:pic>
        <p:nvPicPr>
          <p:cNvPr id="5" name="图片 4">
            <a:extLst>
              <a:ext uri="{FF2B5EF4-FFF2-40B4-BE49-F238E27FC236}">
                <a16:creationId xmlns:a16="http://schemas.microsoft.com/office/drawing/2014/main" id="{D065A8C3-583A-4C73-B70B-AF4572A7DC6E}"/>
              </a:ext>
            </a:extLst>
          </p:cNvPr>
          <p:cNvPicPr>
            <a:picLocks noChangeAspect="1"/>
          </p:cNvPicPr>
          <p:nvPr/>
        </p:nvPicPr>
        <p:blipFill>
          <a:blip r:embed="rId3"/>
          <a:stretch>
            <a:fillRect/>
          </a:stretch>
        </p:blipFill>
        <p:spPr>
          <a:xfrm>
            <a:off x="264934" y="4572000"/>
            <a:ext cx="2616334" cy="647733"/>
          </a:xfrm>
          <a:prstGeom prst="rect">
            <a:avLst/>
          </a:prstGeom>
        </p:spPr>
      </p:pic>
      <p:pic>
        <p:nvPicPr>
          <p:cNvPr id="6" name="图片 5">
            <a:extLst>
              <a:ext uri="{FF2B5EF4-FFF2-40B4-BE49-F238E27FC236}">
                <a16:creationId xmlns:a16="http://schemas.microsoft.com/office/drawing/2014/main" id="{AA9089A5-641E-4629-A440-605BF2BAB736}"/>
              </a:ext>
            </a:extLst>
          </p:cNvPr>
          <p:cNvPicPr>
            <a:picLocks noChangeAspect="1"/>
          </p:cNvPicPr>
          <p:nvPr/>
        </p:nvPicPr>
        <p:blipFill>
          <a:blip r:embed="rId4"/>
          <a:stretch>
            <a:fillRect/>
          </a:stretch>
        </p:blipFill>
        <p:spPr>
          <a:xfrm>
            <a:off x="360189" y="5206488"/>
            <a:ext cx="2629035" cy="577880"/>
          </a:xfrm>
          <a:prstGeom prst="rect">
            <a:avLst/>
          </a:prstGeom>
        </p:spPr>
      </p:pic>
      <p:pic>
        <p:nvPicPr>
          <p:cNvPr id="7" name="图片 6">
            <a:extLst>
              <a:ext uri="{FF2B5EF4-FFF2-40B4-BE49-F238E27FC236}">
                <a16:creationId xmlns:a16="http://schemas.microsoft.com/office/drawing/2014/main" id="{BB013FE3-8C7B-41E1-90E1-58C2E294BFA8}"/>
              </a:ext>
            </a:extLst>
          </p:cNvPr>
          <p:cNvPicPr>
            <a:picLocks noChangeAspect="1"/>
          </p:cNvPicPr>
          <p:nvPr/>
        </p:nvPicPr>
        <p:blipFill>
          <a:blip r:embed="rId5"/>
          <a:stretch>
            <a:fillRect/>
          </a:stretch>
        </p:blipFill>
        <p:spPr>
          <a:xfrm>
            <a:off x="7924800" y="5045911"/>
            <a:ext cx="2438525" cy="444523"/>
          </a:xfrm>
          <a:prstGeom prst="rect">
            <a:avLst/>
          </a:prstGeom>
        </p:spPr>
      </p:pic>
      <p:pic>
        <p:nvPicPr>
          <p:cNvPr id="8" name="图片 7">
            <a:extLst>
              <a:ext uri="{FF2B5EF4-FFF2-40B4-BE49-F238E27FC236}">
                <a16:creationId xmlns:a16="http://schemas.microsoft.com/office/drawing/2014/main" id="{34C9665B-F1E1-4FA6-837B-C80AEB1769B1}"/>
              </a:ext>
            </a:extLst>
          </p:cNvPr>
          <p:cNvPicPr>
            <a:picLocks noChangeAspect="1"/>
          </p:cNvPicPr>
          <p:nvPr/>
        </p:nvPicPr>
        <p:blipFill rotWithShape="1">
          <a:blip r:embed="rId6"/>
          <a:srcRect r="2439"/>
          <a:stretch/>
        </p:blipFill>
        <p:spPr>
          <a:xfrm>
            <a:off x="6226433" y="4733091"/>
            <a:ext cx="6096000" cy="1704607"/>
          </a:xfrm>
          <a:prstGeom prst="rect">
            <a:avLst/>
          </a:prstGeom>
        </p:spPr>
      </p:pic>
      <p:pic>
        <p:nvPicPr>
          <p:cNvPr id="9" name="图片 8">
            <a:extLst>
              <a:ext uri="{FF2B5EF4-FFF2-40B4-BE49-F238E27FC236}">
                <a16:creationId xmlns:a16="http://schemas.microsoft.com/office/drawing/2014/main" id="{A17E698A-C4D0-409D-9D1F-D993807268F7}"/>
              </a:ext>
            </a:extLst>
          </p:cNvPr>
          <p:cNvPicPr>
            <a:picLocks noChangeAspect="1"/>
          </p:cNvPicPr>
          <p:nvPr/>
        </p:nvPicPr>
        <p:blipFill>
          <a:blip r:embed="rId7"/>
          <a:stretch>
            <a:fillRect/>
          </a:stretch>
        </p:blipFill>
        <p:spPr>
          <a:xfrm>
            <a:off x="360189" y="5784368"/>
            <a:ext cx="2425825" cy="406421"/>
          </a:xfrm>
          <a:prstGeom prst="rect">
            <a:avLst/>
          </a:prstGeom>
        </p:spPr>
      </p:pic>
      <p:pic>
        <p:nvPicPr>
          <p:cNvPr id="10" name="图片 9">
            <a:extLst>
              <a:ext uri="{FF2B5EF4-FFF2-40B4-BE49-F238E27FC236}">
                <a16:creationId xmlns:a16="http://schemas.microsoft.com/office/drawing/2014/main" id="{7F292FB3-825D-48C7-90EF-A22E9C77ADBC}"/>
              </a:ext>
            </a:extLst>
          </p:cNvPr>
          <p:cNvPicPr>
            <a:picLocks noChangeAspect="1"/>
          </p:cNvPicPr>
          <p:nvPr/>
        </p:nvPicPr>
        <p:blipFill>
          <a:blip r:embed="rId8"/>
          <a:stretch>
            <a:fillRect/>
          </a:stretch>
        </p:blipFill>
        <p:spPr>
          <a:xfrm>
            <a:off x="2917567" y="4328031"/>
            <a:ext cx="3333921" cy="2514729"/>
          </a:xfrm>
          <a:prstGeom prst="rect">
            <a:avLst/>
          </a:prstGeom>
        </p:spPr>
      </p:pic>
      <p:sp>
        <p:nvSpPr>
          <p:cNvPr id="11" name="文本框 10">
            <a:extLst>
              <a:ext uri="{FF2B5EF4-FFF2-40B4-BE49-F238E27FC236}">
                <a16:creationId xmlns:a16="http://schemas.microsoft.com/office/drawing/2014/main" id="{867EB209-3E92-4A76-ADFF-15FB3C6D7E0A}"/>
              </a:ext>
            </a:extLst>
          </p:cNvPr>
          <p:cNvSpPr txBox="1"/>
          <p:nvPr/>
        </p:nvSpPr>
        <p:spPr>
          <a:xfrm>
            <a:off x="407910" y="6248400"/>
            <a:ext cx="2533592" cy="369332"/>
          </a:xfrm>
          <a:prstGeom prst="rect">
            <a:avLst/>
          </a:prstGeom>
          <a:noFill/>
        </p:spPr>
        <p:txBody>
          <a:bodyPr wrap="square" rtlCol="0">
            <a:spAutoFit/>
          </a:bodyPr>
          <a:lstStyle/>
          <a:p>
            <a:r>
              <a:rPr lang="en-US" altLang="zh-CN" dirty="0"/>
              <a:t>N</a:t>
            </a:r>
            <a:r>
              <a:rPr lang="zh-CN" altLang="en-US" dirty="0"/>
              <a:t>（</a:t>
            </a:r>
            <a:r>
              <a:rPr lang="en-US" altLang="zh-CN" dirty="0" err="1"/>
              <a:t>b</a:t>
            </a:r>
            <a:r>
              <a:rPr lang="en-US" altLang="zh-CN" baseline="30000" dirty="0" err="1"/>
              <a:t>l</a:t>
            </a:r>
            <a:r>
              <a:rPr lang="en-US" altLang="zh-CN" baseline="-25000" dirty="0" err="1"/>
              <a:t>e</a:t>
            </a:r>
            <a:r>
              <a:rPr lang="zh-CN" altLang="en-US" dirty="0"/>
              <a:t>）为</a:t>
            </a:r>
            <a:r>
              <a:rPr lang="en-US" altLang="zh-CN" dirty="0" err="1"/>
              <a:t>b</a:t>
            </a:r>
            <a:r>
              <a:rPr lang="en-US" altLang="zh-CN" baseline="30000" dirty="0" err="1"/>
              <a:t>l</a:t>
            </a:r>
            <a:r>
              <a:rPr lang="en-US" altLang="zh-CN" baseline="-25000" dirty="0" err="1"/>
              <a:t>e</a:t>
            </a:r>
            <a:r>
              <a:rPr lang="zh-CN" altLang="en-US" dirty="0"/>
              <a:t>的像素数</a:t>
            </a:r>
          </a:p>
        </p:txBody>
      </p:sp>
    </p:spTree>
    <p:extLst>
      <p:ext uri="{BB962C8B-B14F-4D97-AF65-F5344CB8AC3E}">
        <p14:creationId xmlns:p14="http://schemas.microsoft.com/office/powerpoint/2010/main" val="4110485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FE25CD-E1D4-4E9D-B01C-09C4F7CF02C7}"/>
              </a:ext>
            </a:extLst>
          </p:cNvPr>
          <p:cNvSpPr>
            <a:spLocks noGrp="1"/>
          </p:cNvSpPr>
          <p:nvPr>
            <p:ph sz="quarter" idx="10"/>
          </p:nvPr>
        </p:nvSpPr>
        <p:spPr>
          <a:xfrm>
            <a:off x="1981200" y="2875002"/>
            <a:ext cx="7897462" cy="553998"/>
          </a:xfrm>
        </p:spPr>
        <p:txBody>
          <a:bodyPr/>
          <a:lstStyle/>
          <a:p>
            <a:r>
              <a:rPr lang="en-US" altLang="zh-CN" dirty="0" err="1"/>
              <a:t>CornerNet</a:t>
            </a:r>
            <a:r>
              <a:rPr lang="en-US" altLang="zh-CN" dirty="0"/>
              <a:t>: Detecting Objects as Paired </a:t>
            </a:r>
            <a:r>
              <a:rPr lang="en-US" altLang="zh-CN" dirty="0" err="1"/>
              <a:t>Keypoints</a:t>
            </a:r>
            <a:r>
              <a:rPr lang="en-US" altLang="zh-CN" dirty="0"/>
              <a:t>  ECCV.2018</a:t>
            </a:r>
          </a:p>
          <a:p>
            <a:endParaRPr lang="zh-CN" altLang="en-US" dirty="0"/>
          </a:p>
        </p:txBody>
      </p:sp>
    </p:spTree>
    <p:extLst>
      <p:ext uri="{BB962C8B-B14F-4D97-AF65-F5344CB8AC3E}">
        <p14:creationId xmlns:p14="http://schemas.microsoft.com/office/powerpoint/2010/main" val="695782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B486F22-17B2-4452-9EF9-CA340D71188F}"/>
              </a:ext>
            </a:extLst>
          </p:cNvPr>
          <p:cNvSpPr>
            <a:spLocks noGrp="1"/>
          </p:cNvSpPr>
          <p:nvPr>
            <p:ph type="body" sz="quarter" idx="13"/>
          </p:nvPr>
        </p:nvSpPr>
        <p:spPr/>
        <p:txBody>
          <a:bodyPr/>
          <a:lstStyle/>
          <a:p>
            <a:r>
              <a:rPr lang="en-US" altLang="zh-CN" dirty="0"/>
              <a:t>1. </a:t>
            </a:r>
            <a:r>
              <a:rPr lang="zh-CN" altLang="en-US" dirty="0"/>
              <a:t>只使用</a:t>
            </a:r>
            <a:r>
              <a:rPr lang="en-US" altLang="zh-CN" dirty="0"/>
              <a:t>Heuristic feature selection</a:t>
            </a:r>
            <a:r>
              <a:rPr lang="zh-CN" altLang="en-US" dirty="0"/>
              <a:t>效果差于只使用</a:t>
            </a:r>
            <a:r>
              <a:rPr lang="en-US" altLang="zh-CN" dirty="0"/>
              <a:t>Anchor-based branches</a:t>
            </a:r>
            <a:r>
              <a:rPr lang="zh-CN" altLang="en-US" dirty="0"/>
              <a:t>；只使用</a:t>
            </a:r>
            <a:r>
              <a:rPr lang="en-US" altLang="zh-CN" dirty="0"/>
              <a:t>Online feature selection </a:t>
            </a:r>
            <a:r>
              <a:rPr lang="zh-CN" altLang="en-US" dirty="0"/>
              <a:t>效果持平只使用</a:t>
            </a:r>
            <a:r>
              <a:rPr lang="en-US" altLang="zh-CN" dirty="0"/>
              <a:t>Anchor based branches; Online feature selection </a:t>
            </a:r>
            <a:r>
              <a:rPr lang="zh-CN" altLang="en-US" dirty="0"/>
              <a:t>和</a:t>
            </a:r>
            <a:r>
              <a:rPr lang="en-US" altLang="zh-CN" dirty="0"/>
              <a:t>Anchor based branches</a:t>
            </a:r>
            <a:r>
              <a:rPr lang="zh-CN" altLang="en-US" dirty="0"/>
              <a:t>结合使用效果最好，比基线提升</a:t>
            </a:r>
            <a:r>
              <a:rPr lang="en-US" altLang="zh-CN" dirty="0"/>
              <a:t>1.5</a:t>
            </a:r>
            <a:r>
              <a:rPr lang="zh-CN" altLang="en-US" dirty="0"/>
              <a:t>个点。</a:t>
            </a:r>
          </a:p>
        </p:txBody>
      </p:sp>
      <p:sp>
        <p:nvSpPr>
          <p:cNvPr id="3" name="文本占位符 2">
            <a:extLst>
              <a:ext uri="{FF2B5EF4-FFF2-40B4-BE49-F238E27FC236}">
                <a16:creationId xmlns:a16="http://schemas.microsoft.com/office/drawing/2014/main" id="{E8EAC868-26E3-44CD-947C-85E43023F9F2}"/>
              </a:ext>
            </a:extLst>
          </p:cNvPr>
          <p:cNvSpPr>
            <a:spLocks noGrp="1"/>
          </p:cNvSpPr>
          <p:nvPr>
            <p:ph type="body" sz="quarter" idx="16"/>
          </p:nvPr>
        </p:nvSpPr>
        <p:spPr>
          <a:xfrm>
            <a:off x="1066800" y="3798322"/>
            <a:ext cx="9753600" cy="392678"/>
          </a:xfrm>
        </p:spPr>
        <p:txBody>
          <a:bodyPr/>
          <a:lstStyle/>
          <a:p>
            <a:r>
              <a:rPr lang="en-US" altLang="zh-CN" dirty="0"/>
              <a:t>2.</a:t>
            </a:r>
            <a:r>
              <a:rPr lang="zh-CN" altLang="en-US" dirty="0"/>
              <a:t>基于</a:t>
            </a:r>
            <a:r>
              <a:rPr lang="en-US" altLang="zh-CN" dirty="0"/>
              <a:t>anchor-based</a:t>
            </a:r>
            <a:r>
              <a:rPr lang="zh-CN" altLang="en-US" dirty="0"/>
              <a:t>的</a:t>
            </a:r>
            <a:r>
              <a:rPr lang="en-US" altLang="zh-CN" dirty="0" err="1"/>
              <a:t>RetinaNet</a:t>
            </a:r>
            <a:r>
              <a:rPr lang="zh-CN" altLang="en-US" dirty="0"/>
              <a:t>网络中插入</a:t>
            </a:r>
            <a:r>
              <a:rPr lang="en-US" altLang="zh-CN" dirty="0"/>
              <a:t>anchor-free</a:t>
            </a:r>
            <a:r>
              <a:rPr lang="zh-CN" altLang="en-US" dirty="0"/>
              <a:t>模块后，像滑板、飞盘等这种较小</a:t>
            </a:r>
            <a:r>
              <a:rPr lang="en-US" altLang="zh-CN" dirty="0"/>
              <a:t>. </a:t>
            </a:r>
            <a:r>
              <a:rPr lang="zh-CN" altLang="en-US" dirty="0"/>
              <a:t>尺度比较不规则的物体检测效果会更好。</a:t>
            </a:r>
          </a:p>
        </p:txBody>
      </p:sp>
      <p:pic>
        <p:nvPicPr>
          <p:cNvPr id="7" name="图片 6">
            <a:extLst>
              <a:ext uri="{FF2B5EF4-FFF2-40B4-BE49-F238E27FC236}">
                <a16:creationId xmlns:a16="http://schemas.microsoft.com/office/drawing/2014/main" id="{5B89E59A-0053-4779-9E66-67928A29D99B}"/>
              </a:ext>
            </a:extLst>
          </p:cNvPr>
          <p:cNvPicPr>
            <a:picLocks noChangeAspect="1"/>
          </p:cNvPicPr>
          <p:nvPr/>
        </p:nvPicPr>
        <p:blipFill>
          <a:blip r:embed="rId2"/>
          <a:stretch>
            <a:fillRect/>
          </a:stretch>
        </p:blipFill>
        <p:spPr>
          <a:xfrm>
            <a:off x="83439" y="5047739"/>
            <a:ext cx="6861091" cy="1633319"/>
          </a:xfrm>
          <a:prstGeom prst="rect">
            <a:avLst/>
          </a:prstGeom>
        </p:spPr>
      </p:pic>
      <p:pic>
        <p:nvPicPr>
          <p:cNvPr id="8" name="图片 7">
            <a:extLst>
              <a:ext uri="{FF2B5EF4-FFF2-40B4-BE49-F238E27FC236}">
                <a16:creationId xmlns:a16="http://schemas.microsoft.com/office/drawing/2014/main" id="{24016FCD-24E7-4E4B-9797-D76F3176AEED}"/>
              </a:ext>
            </a:extLst>
          </p:cNvPr>
          <p:cNvPicPr>
            <a:picLocks noChangeAspect="1"/>
          </p:cNvPicPr>
          <p:nvPr/>
        </p:nvPicPr>
        <p:blipFill>
          <a:blip r:embed="rId3"/>
          <a:stretch>
            <a:fillRect/>
          </a:stretch>
        </p:blipFill>
        <p:spPr>
          <a:xfrm>
            <a:off x="6944530" y="4913879"/>
            <a:ext cx="5216990" cy="1901040"/>
          </a:xfrm>
          <a:prstGeom prst="rect">
            <a:avLst/>
          </a:prstGeom>
        </p:spPr>
      </p:pic>
    </p:spTree>
    <p:extLst>
      <p:ext uri="{BB962C8B-B14F-4D97-AF65-F5344CB8AC3E}">
        <p14:creationId xmlns:p14="http://schemas.microsoft.com/office/powerpoint/2010/main" val="1457089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28D8242-07B6-482D-880C-2860D486957B}"/>
              </a:ext>
            </a:extLst>
          </p:cNvPr>
          <p:cNvSpPr>
            <a:spLocks noGrp="1"/>
          </p:cNvSpPr>
          <p:nvPr>
            <p:ph type="body" sz="quarter" idx="13"/>
          </p:nvPr>
        </p:nvSpPr>
        <p:spPr/>
        <p:txBody>
          <a:bodyPr/>
          <a:lstStyle/>
          <a:p>
            <a:r>
              <a:rPr lang="en-US" altLang="zh-CN" dirty="0"/>
              <a:t>1. </a:t>
            </a:r>
            <a:r>
              <a:rPr lang="zh-CN" altLang="en-US" dirty="0"/>
              <a:t>所有框都是</a:t>
            </a:r>
            <a:r>
              <a:rPr lang="en-US" altLang="zh-CN" dirty="0"/>
              <a:t>anchor-free</a:t>
            </a:r>
            <a:r>
              <a:rPr lang="zh-CN" altLang="en-US" dirty="0"/>
              <a:t>的检测结果，绿框表示其和</a:t>
            </a:r>
            <a:r>
              <a:rPr lang="en-US" altLang="zh-CN" dirty="0"/>
              <a:t>anchor-based</a:t>
            </a:r>
            <a:r>
              <a:rPr lang="zh-CN" altLang="en-US" dirty="0"/>
              <a:t>选择特征层一致，小目标在大分辨率层，大目标在小分辨率层；</a:t>
            </a:r>
          </a:p>
        </p:txBody>
      </p:sp>
      <p:sp>
        <p:nvSpPr>
          <p:cNvPr id="3" name="文本占位符 2">
            <a:extLst>
              <a:ext uri="{FF2B5EF4-FFF2-40B4-BE49-F238E27FC236}">
                <a16:creationId xmlns:a16="http://schemas.microsoft.com/office/drawing/2014/main" id="{9DF9FDE5-376D-4C68-AEF8-254838061369}"/>
              </a:ext>
            </a:extLst>
          </p:cNvPr>
          <p:cNvSpPr>
            <a:spLocks noGrp="1"/>
          </p:cNvSpPr>
          <p:nvPr>
            <p:ph type="body" sz="quarter" idx="16"/>
          </p:nvPr>
        </p:nvSpPr>
        <p:spPr>
          <a:xfrm>
            <a:off x="1066800" y="3156217"/>
            <a:ext cx="9753600" cy="392678"/>
          </a:xfrm>
        </p:spPr>
        <p:txBody>
          <a:bodyPr/>
          <a:lstStyle/>
          <a:p>
            <a:r>
              <a:rPr lang="en-US" altLang="zh-CN" dirty="0"/>
              <a:t>2. </a:t>
            </a:r>
            <a:r>
              <a:rPr lang="zh-CN" altLang="en-US" dirty="0"/>
              <a:t>红色的表示其和</a:t>
            </a:r>
            <a:r>
              <a:rPr lang="en-US" altLang="zh-CN" dirty="0"/>
              <a:t>anchor-based</a:t>
            </a:r>
            <a:r>
              <a:rPr lang="zh-CN" altLang="en-US" dirty="0"/>
              <a:t>选择的特征层不一致。图像中小目标等更难的样本可以检测出来，证明其特征选择的有效。</a:t>
            </a:r>
          </a:p>
        </p:txBody>
      </p:sp>
      <p:pic>
        <p:nvPicPr>
          <p:cNvPr id="6" name="图片 5">
            <a:extLst>
              <a:ext uri="{FF2B5EF4-FFF2-40B4-BE49-F238E27FC236}">
                <a16:creationId xmlns:a16="http://schemas.microsoft.com/office/drawing/2014/main" id="{4CC82968-14CE-4784-BA07-5DEC2F0998BB}"/>
              </a:ext>
            </a:extLst>
          </p:cNvPr>
          <p:cNvPicPr>
            <a:picLocks noChangeAspect="1"/>
          </p:cNvPicPr>
          <p:nvPr/>
        </p:nvPicPr>
        <p:blipFill>
          <a:blip r:embed="rId2"/>
          <a:stretch>
            <a:fillRect/>
          </a:stretch>
        </p:blipFill>
        <p:spPr>
          <a:xfrm>
            <a:off x="1143000" y="4185040"/>
            <a:ext cx="4693192" cy="2645325"/>
          </a:xfrm>
          <a:prstGeom prst="rect">
            <a:avLst/>
          </a:prstGeom>
        </p:spPr>
      </p:pic>
      <p:pic>
        <p:nvPicPr>
          <p:cNvPr id="7" name="图片 6">
            <a:extLst>
              <a:ext uri="{FF2B5EF4-FFF2-40B4-BE49-F238E27FC236}">
                <a16:creationId xmlns:a16="http://schemas.microsoft.com/office/drawing/2014/main" id="{06FE590E-1C2B-4D7F-B92E-06ED6C60A96C}"/>
              </a:ext>
            </a:extLst>
          </p:cNvPr>
          <p:cNvPicPr>
            <a:picLocks noChangeAspect="1"/>
          </p:cNvPicPr>
          <p:nvPr/>
        </p:nvPicPr>
        <p:blipFill>
          <a:blip r:embed="rId3"/>
          <a:stretch>
            <a:fillRect/>
          </a:stretch>
        </p:blipFill>
        <p:spPr>
          <a:xfrm>
            <a:off x="6400800" y="4490564"/>
            <a:ext cx="5257800" cy="2194791"/>
          </a:xfrm>
          <a:prstGeom prst="rect">
            <a:avLst/>
          </a:prstGeom>
        </p:spPr>
      </p:pic>
    </p:spTree>
    <p:extLst>
      <p:ext uri="{BB962C8B-B14F-4D97-AF65-F5344CB8AC3E}">
        <p14:creationId xmlns:p14="http://schemas.microsoft.com/office/powerpoint/2010/main" val="2934519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a:extLst>
              <a:ext uri="{FF2B5EF4-FFF2-40B4-BE49-F238E27FC236}">
                <a16:creationId xmlns:a16="http://schemas.microsoft.com/office/drawing/2014/main" id="{4860D6F2-E576-40ED-B0E9-D36874C65F36}"/>
              </a:ext>
            </a:extLst>
          </p:cNvPr>
          <p:cNvSpPr>
            <a:spLocks noGrp="1"/>
          </p:cNvSpPr>
          <p:nvPr>
            <p:ph type="body" sz="quarter" idx="13"/>
          </p:nvPr>
        </p:nvSpPr>
        <p:spPr>
          <a:xfrm>
            <a:off x="1066800" y="2382520"/>
            <a:ext cx="10058400" cy="369332"/>
          </a:xfrm>
        </p:spPr>
        <p:txBody>
          <a:bodyPr/>
          <a:lstStyle/>
          <a:p>
            <a:r>
              <a:rPr lang="en-US" altLang="zh-CN" dirty="0"/>
              <a:t>1.  anchor-free</a:t>
            </a:r>
            <a:r>
              <a:rPr lang="zh-CN" altLang="en-US" dirty="0"/>
              <a:t>的方法能够在精度上媲美 </a:t>
            </a:r>
            <a:r>
              <a:rPr lang="en-US" altLang="zh-CN" dirty="0"/>
              <a:t>anchor-based</a:t>
            </a:r>
            <a:r>
              <a:rPr lang="zh-CN" altLang="en-US" dirty="0"/>
              <a:t>，最大的功劳归于</a:t>
            </a:r>
            <a:r>
              <a:rPr lang="en-US" altLang="zh-CN" dirty="0"/>
              <a:t>FPN(</a:t>
            </a:r>
            <a:r>
              <a:rPr lang="zh-CN" altLang="en-US" dirty="0"/>
              <a:t>特征金字塔</a:t>
            </a:r>
            <a:r>
              <a:rPr lang="en-US" altLang="zh-CN" dirty="0"/>
              <a:t>)</a:t>
            </a:r>
            <a:r>
              <a:rPr lang="zh-CN" altLang="en-US" dirty="0"/>
              <a:t>与</a:t>
            </a:r>
            <a:r>
              <a:rPr lang="en-US" altLang="zh-CN" dirty="0"/>
              <a:t>Focal Loss</a:t>
            </a:r>
            <a:r>
              <a:rPr lang="zh-CN" altLang="en-US" dirty="0"/>
              <a:t>的提出。</a:t>
            </a:r>
          </a:p>
        </p:txBody>
      </p:sp>
      <p:sp>
        <p:nvSpPr>
          <p:cNvPr id="8" name="文本占位符 2">
            <a:extLst>
              <a:ext uri="{FF2B5EF4-FFF2-40B4-BE49-F238E27FC236}">
                <a16:creationId xmlns:a16="http://schemas.microsoft.com/office/drawing/2014/main" id="{25AA17B3-7C0D-4F4A-B4EE-DE47A641AC2C}"/>
              </a:ext>
            </a:extLst>
          </p:cNvPr>
          <p:cNvSpPr>
            <a:spLocks noGrp="1"/>
          </p:cNvSpPr>
          <p:nvPr>
            <p:ph type="body" sz="quarter" idx="16"/>
          </p:nvPr>
        </p:nvSpPr>
        <p:spPr>
          <a:xfrm>
            <a:off x="1066800" y="3505200"/>
            <a:ext cx="9982200" cy="288052"/>
          </a:xfrm>
        </p:spPr>
        <p:txBody>
          <a:bodyPr/>
          <a:lstStyle/>
          <a:p>
            <a:r>
              <a:rPr lang="en-US" altLang="zh-CN" dirty="0"/>
              <a:t>2. </a:t>
            </a:r>
            <a:r>
              <a:rPr lang="zh-CN" altLang="en-US" dirty="0"/>
              <a:t>在每个位置只预测一个框的情况下，</a:t>
            </a:r>
            <a:r>
              <a:rPr lang="en-US" altLang="zh-CN" dirty="0"/>
              <a:t>FPN </a:t>
            </a:r>
            <a:r>
              <a:rPr lang="zh-CN" altLang="en-US" dirty="0"/>
              <a:t>的结构对尺度起到了很好的弥补；</a:t>
            </a:r>
          </a:p>
        </p:txBody>
      </p:sp>
      <p:sp>
        <p:nvSpPr>
          <p:cNvPr id="10" name="文本占位符 2">
            <a:extLst>
              <a:ext uri="{FF2B5EF4-FFF2-40B4-BE49-F238E27FC236}">
                <a16:creationId xmlns:a16="http://schemas.microsoft.com/office/drawing/2014/main" id="{D11B0F78-9DAB-4CF0-BC58-70BD9BEB6D16}"/>
              </a:ext>
            </a:extLst>
          </p:cNvPr>
          <p:cNvSpPr txBox="1">
            <a:spLocks/>
          </p:cNvSpPr>
          <p:nvPr/>
        </p:nvSpPr>
        <p:spPr>
          <a:xfrm>
            <a:off x="1066800" y="4541520"/>
            <a:ext cx="10363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en-US" altLang="zh-CN" dirty="0"/>
              <a:t>Focal loss</a:t>
            </a:r>
            <a:r>
              <a:rPr lang="zh-CN" altLang="en-US" dirty="0"/>
              <a:t>解决正负样本类别不平衡的问题，通过减少容易分类的样本的权重，使模型在训练时更专注难分类的样本，改善模型的优化方向。</a:t>
            </a:r>
            <a:endParaRPr lang="zh-CN" altLang="en-US" kern="0" dirty="0">
              <a:solidFill>
                <a:sysClr val="windowText" lastClr="000000"/>
              </a:solidFill>
            </a:endParaRPr>
          </a:p>
        </p:txBody>
      </p:sp>
    </p:spTree>
    <p:extLst>
      <p:ext uri="{BB962C8B-B14F-4D97-AF65-F5344CB8AC3E}">
        <p14:creationId xmlns:p14="http://schemas.microsoft.com/office/powerpoint/2010/main" val="3554207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D003E0-8279-4694-844C-FDEB8824ABAB}"/>
              </a:ext>
            </a:extLst>
          </p:cNvPr>
          <p:cNvSpPr>
            <a:spLocks noGrp="1"/>
          </p:cNvSpPr>
          <p:nvPr>
            <p:ph type="body" sz="quarter" idx="13"/>
          </p:nvPr>
        </p:nvSpPr>
        <p:spPr>
          <a:xfrm>
            <a:off x="1066800" y="2819400"/>
            <a:ext cx="10058400" cy="369332"/>
          </a:xfrm>
        </p:spPr>
        <p:txBody>
          <a:bodyPr/>
          <a:lstStyle/>
          <a:p>
            <a:r>
              <a:rPr lang="en-US" altLang="zh-CN" dirty="0" err="1"/>
              <a:t>RetinaNet+FSAF</a:t>
            </a:r>
            <a:r>
              <a:rPr lang="en-US" altLang="zh-CN" dirty="0"/>
              <a:t>  = </a:t>
            </a:r>
            <a:r>
              <a:rPr lang="zh-CN" altLang="en-US" dirty="0"/>
              <a:t>依据</a:t>
            </a:r>
            <a:r>
              <a:rPr lang="en-US" altLang="zh-CN" dirty="0"/>
              <a:t>anchor-free</a:t>
            </a:r>
            <a:r>
              <a:rPr lang="zh-CN" altLang="en-US" dirty="0"/>
              <a:t>分支计算</a:t>
            </a:r>
            <a:r>
              <a:rPr lang="en-US" altLang="zh-CN" dirty="0"/>
              <a:t>loss</a:t>
            </a:r>
            <a:r>
              <a:rPr lang="zh-CN" altLang="en-US" dirty="0"/>
              <a:t>来在线选择特征图 </a:t>
            </a:r>
            <a:r>
              <a:rPr lang="en-US" altLang="zh-CN" dirty="0"/>
              <a:t>+ anchor-based</a:t>
            </a:r>
            <a:r>
              <a:rPr lang="zh-CN" altLang="en-US" dirty="0"/>
              <a:t>与</a:t>
            </a:r>
            <a:r>
              <a:rPr lang="en-US" altLang="zh-CN" dirty="0"/>
              <a:t>anchor-free</a:t>
            </a:r>
            <a:r>
              <a:rPr lang="zh-CN" altLang="en-US" dirty="0"/>
              <a:t>联合训练才能显著提高性能</a:t>
            </a:r>
          </a:p>
          <a:p>
            <a:endParaRPr lang="zh-CN" altLang="en-US" dirty="0"/>
          </a:p>
        </p:txBody>
      </p:sp>
    </p:spTree>
    <p:extLst>
      <p:ext uri="{BB962C8B-B14F-4D97-AF65-F5344CB8AC3E}">
        <p14:creationId xmlns:p14="http://schemas.microsoft.com/office/powerpoint/2010/main" val="138658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EB777AE1-48D8-49D5-9DB1-76B7EBD72BD3}"/>
              </a:ext>
            </a:extLst>
          </p:cNvPr>
          <p:cNvSpPr txBox="1">
            <a:spLocks/>
          </p:cNvSpPr>
          <p:nvPr/>
        </p:nvSpPr>
        <p:spPr>
          <a:xfrm>
            <a:off x="1066800" y="220980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1. FSAF</a:t>
            </a:r>
            <a:r>
              <a:rPr lang="zh-CN" altLang="en-US" dirty="0"/>
              <a:t>可以看做是</a:t>
            </a:r>
            <a:r>
              <a:rPr lang="en-US" altLang="zh-CN" dirty="0"/>
              <a:t>anchor-free</a:t>
            </a:r>
            <a:r>
              <a:rPr lang="zh-CN" altLang="en-US" dirty="0"/>
              <a:t>系列的尝试，它并没有完全摒弃</a:t>
            </a:r>
            <a:r>
              <a:rPr lang="en-US" altLang="zh-CN" dirty="0"/>
              <a:t>anchor</a:t>
            </a:r>
            <a:r>
              <a:rPr lang="zh-CN" altLang="en-US" dirty="0"/>
              <a:t>，而是选择</a:t>
            </a:r>
            <a:r>
              <a:rPr lang="en-US" altLang="zh-CN" dirty="0"/>
              <a:t>anchor-free</a:t>
            </a:r>
            <a:r>
              <a:rPr lang="zh-CN" altLang="en-US" dirty="0"/>
              <a:t>分支作为特征层选择的工具，帮助每个实例动态选择最佳特征层，之后还是需要用</a:t>
            </a:r>
            <a:r>
              <a:rPr lang="en-US" altLang="zh-CN" dirty="0"/>
              <a:t>anchor based</a:t>
            </a:r>
            <a:r>
              <a:rPr lang="zh-CN" altLang="en-US" dirty="0"/>
              <a:t>计算分类和位置回归。</a:t>
            </a:r>
          </a:p>
        </p:txBody>
      </p:sp>
      <p:sp>
        <p:nvSpPr>
          <p:cNvPr id="10" name="文本占位符 2">
            <a:extLst>
              <a:ext uri="{FF2B5EF4-FFF2-40B4-BE49-F238E27FC236}">
                <a16:creationId xmlns:a16="http://schemas.microsoft.com/office/drawing/2014/main" id="{C61ABD9D-CA89-491E-B5C3-2C72178659CC}"/>
              </a:ext>
            </a:extLst>
          </p:cNvPr>
          <p:cNvSpPr txBox="1">
            <a:spLocks/>
          </p:cNvSpPr>
          <p:nvPr/>
        </p:nvSpPr>
        <p:spPr>
          <a:xfrm>
            <a:off x="1066800" y="3591006"/>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从</a:t>
            </a:r>
            <a:r>
              <a:rPr lang="en-US" altLang="zh-CN" dirty="0"/>
              <a:t>feature selection</a:t>
            </a:r>
            <a:r>
              <a:rPr lang="zh-CN" altLang="en-US" dirty="0"/>
              <a:t>角度设计</a:t>
            </a:r>
            <a:r>
              <a:rPr lang="en-US" altLang="zh-CN" dirty="0"/>
              <a:t>FSAF module</a:t>
            </a:r>
            <a:r>
              <a:rPr lang="zh-CN" altLang="en-US" dirty="0"/>
              <a:t>来提升性能，从</a:t>
            </a:r>
            <a:r>
              <a:rPr lang="en-US" altLang="zh-CN" dirty="0"/>
              <a:t>loss</a:t>
            </a:r>
            <a:r>
              <a:rPr lang="zh-CN" altLang="en-US" dirty="0"/>
              <a:t>角度来看，其提升了梯度反传的效率，有点类似于</a:t>
            </a:r>
            <a:r>
              <a:rPr lang="en-US" altLang="zh-CN" dirty="0"/>
              <a:t>SNIP</a:t>
            </a:r>
            <a:r>
              <a:rPr lang="zh-CN" altLang="en-US" dirty="0"/>
              <a:t>，只更新特定</a:t>
            </a:r>
            <a:r>
              <a:rPr lang="en-US" altLang="zh-CN" dirty="0"/>
              <a:t>scale</a:t>
            </a:r>
            <a:r>
              <a:rPr lang="zh-CN" altLang="en-US" dirty="0"/>
              <a:t>内物体对应的梯度；但效率比</a:t>
            </a:r>
            <a:r>
              <a:rPr lang="en-US" altLang="zh-CN" dirty="0"/>
              <a:t>SNIP</a:t>
            </a:r>
            <a:r>
              <a:rPr lang="zh-CN" altLang="en-US" dirty="0"/>
              <a:t>更高。</a:t>
            </a:r>
          </a:p>
        </p:txBody>
      </p:sp>
      <p:sp>
        <p:nvSpPr>
          <p:cNvPr id="11" name="文本占位符 2">
            <a:extLst>
              <a:ext uri="{FF2B5EF4-FFF2-40B4-BE49-F238E27FC236}">
                <a16:creationId xmlns:a16="http://schemas.microsoft.com/office/drawing/2014/main" id="{F2B92014-212C-41C8-B829-25E5642EA439}"/>
              </a:ext>
            </a:extLst>
          </p:cNvPr>
          <p:cNvSpPr txBox="1">
            <a:spLocks/>
          </p:cNvSpPr>
          <p:nvPr/>
        </p:nvSpPr>
        <p:spPr>
          <a:xfrm>
            <a:off x="1066800" y="4966024"/>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dirty="0"/>
              <a:t>对提出的想法的性能调优也不简单，例如对重叠区域的处理，对回归范围的限制，如何将 </a:t>
            </a:r>
            <a:r>
              <a:rPr lang="en-US" altLang="zh-CN" dirty="0"/>
              <a:t>target assign </a:t>
            </a:r>
            <a:r>
              <a:rPr lang="zh-CN" altLang="en-US" dirty="0"/>
              <a:t>给不同的 </a:t>
            </a:r>
            <a:r>
              <a:rPr lang="en-US" altLang="zh-CN" dirty="0"/>
              <a:t>FPN level</a:t>
            </a:r>
            <a:r>
              <a:rPr lang="zh-CN" altLang="en-US" dirty="0"/>
              <a:t>，</a:t>
            </a:r>
            <a:r>
              <a:rPr lang="en-US" altLang="zh-CN" dirty="0"/>
              <a:t>head </a:t>
            </a:r>
            <a:r>
              <a:rPr lang="zh-CN" altLang="en-US" dirty="0"/>
              <a:t>是否 </a:t>
            </a:r>
            <a:r>
              <a:rPr lang="en-US" altLang="zh-CN" dirty="0"/>
              <a:t>share </a:t>
            </a:r>
            <a:r>
              <a:rPr lang="zh-CN" altLang="en-US" dirty="0"/>
              <a:t>参数试验调优等。</a:t>
            </a:r>
          </a:p>
        </p:txBody>
      </p:sp>
    </p:spTree>
    <p:extLst>
      <p:ext uri="{BB962C8B-B14F-4D97-AF65-F5344CB8AC3E}">
        <p14:creationId xmlns:p14="http://schemas.microsoft.com/office/powerpoint/2010/main" val="4243746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A93321-8B3C-42C2-AC3C-9CD93658BBBE}"/>
              </a:ext>
            </a:extLst>
          </p:cNvPr>
          <p:cNvSpPr>
            <a:spLocks noGrp="1"/>
          </p:cNvSpPr>
          <p:nvPr>
            <p:ph type="body" sz="quarter" idx="13"/>
          </p:nvPr>
        </p:nvSpPr>
        <p:spPr>
          <a:xfrm>
            <a:off x="1066800" y="2433771"/>
            <a:ext cx="9753600" cy="392678"/>
          </a:xfrm>
        </p:spPr>
        <p:txBody>
          <a:bodyPr/>
          <a:lstStyle/>
          <a:p>
            <a:r>
              <a:rPr lang="en-US" altLang="zh-CN" dirty="0"/>
              <a:t>1. </a:t>
            </a:r>
            <a:r>
              <a:rPr lang="zh-CN" altLang="en-US" dirty="0"/>
              <a:t>感觉现在的新出的方法特别多，将近期看过的文章作如下总结：</a:t>
            </a:r>
          </a:p>
        </p:txBody>
      </p:sp>
      <p:sp>
        <p:nvSpPr>
          <p:cNvPr id="3" name="标题 2">
            <a:extLst>
              <a:ext uri="{FF2B5EF4-FFF2-40B4-BE49-F238E27FC236}">
                <a16:creationId xmlns:a16="http://schemas.microsoft.com/office/drawing/2014/main" id="{80307AF5-2214-4F6D-B844-78A7495BD88D}"/>
              </a:ext>
            </a:extLst>
          </p:cNvPr>
          <p:cNvSpPr>
            <a:spLocks noGrp="1"/>
          </p:cNvSpPr>
          <p:nvPr>
            <p:ph type="title"/>
          </p:nvPr>
        </p:nvSpPr>
        <p:spPr/>
        <p:txBody>
          <a:bodyPr/>
          <a:lstStyle/>
          <a:p>
            <a:r>
              <a:rPr lang="zh-CN" altLang="en-US" dirty="0"/>
              <a:t>存在问题</a:t>
            </a:r>
          </a:p>
        </p:txBody>
      </p:sp>
      <p:sp>
        <p:nvSpPr>
          <p:cNvPr id="4" name="文本占位符 3">
            <a:extLst>
              <a:ext uri="{FF2B5EF4-FFF2-40B4-BE49-F238E27FC236}">
                <a16:creationId xmlns:a16="http://schemas.microsoft.com/office/drawing/2014/main" id="{6D6A62B7-BE81-410F-9F94-EDCB8C43C50D}"/>
              </a:ext>
            </a:extLst>
          </p:cNvPr>
          <p:cNvSpPr>
            <a:spLocks noGrp="1"/>
          </p:cNvSpPr>
          <p:nvPr>
            <p:ph type="body" sz="quarter" idx="16"/>
          </p:nvPr>
        </p:nvSpPr>
        <p:spPr>
          <a:xfrm>
            <a:off x="1066800" y="3346121"/>
            <a:ext cx="9753600" cy="392678"/>
          </a:xfrm>
        </p:spPr>
        <p:txBody>
          <a:bodyPr/>
          <a:lstStyle/>
          <a:p>
            <a:r>
              <a:rPr lang="en-US" altLang="zh-CN" dirty="0"/>
              <a:t>2. </a:t>
            </a:r>
            <a:r>
              <a:rPr lang="zh-CN" altLang="en-US" dirty="0"/>
              <a:t>总结链接为</a:t>
            </a:r>
            <a:endParaRPr lang="en-US" altLang="zh-CN" dirty="0"/>
          </a:p>
          <a:p>
            <a:pPr marL="0" indent="0">
              <a:buNone/>
            </a:pPr>
            <a:r>
              <a:rPr lang="en-US" altLang="zh-CN" dirty="0"/>
              <a:t>         </a:t>
            </a:r>
            <a:r>
              <a:rPr lang="en-US" altLang="zh-CN" dirty="0">
                <a:hlinkClick r:id="rId2" action="ppaction://hlinkfile"/>
              </a:rPr>
              <a:t>anchor based</a:t>
            </a:r>
            <a:r>
              <a:rPr lang="zh-CN" altLang="en-US" dirty="0">
                <a:hlinkClick r:id="rId2" action="ppaction://hlinkfile"/>
              </a:rPr>
              <a:t>方法与</a:t>
            </a:r>
            <a:r>
              <a:rPr lang="en-US" altLang="zh-CN" dirty="0">
                <a:hlinkClick r:id="rId2" action="ppaction://hlinkfile"/>
              </a:rPr>
              <a:t>anchor-free</a:t>
            </a:r>
            <a:r>
              <a:rPr lang="zh-CN" altLang="en-US" dirty="0">
                <a:hlinkClick r:id="rId2" action="ppaction://hlinkfile"/>
              </a:rPr>
              <a:t>方法总结</a:t>
            </a:r>
            <a:r>
              <a:rPr lang="en-US" altLang="zh-CN" dirty="0">
                <a:hlinkClick r:id="rId2" action="ppaction://hlinkfile"/>
              </a:rPr>
              <a:t>.xlsx</a:t>
            </a:r>
            <a:endParaRPr lang="zh-CN" altLang="en-US" dirty="0"/>
          </a:p>
        </p:txBody>
      </p:sp>
      <p:sp>
        <p:nvSpPr>
          <p:cNvPr id="5" name="文本占位符 4">
            <a:extLst>
              <a:ext uri="{FF2B5EF4-FFF2-40B4-BE49-F238E27FC236}">
                <a16:creationId xmlns:a16="http://schemas.microsoft.com/office/drawing/2014/main" id="{F0E95751-A1E3-4132-9BCD-9017230BA4A8}"/>
              </a:ext>
            </a:extLst>
          </p:cNvPr>
          <p:cNvSpPr>
            <a:spLocks noGrp="1"/>
          </p:cNvSpPr>
          <p:nvPr>
            <p:ph type="body" sz="quarter" idx="17"/>
          </p:nvPr>
        </p:nvSpPr>
        <p:spPr>
          <a:xfrm>
            <a:off x="1076960" y="4258471"/>
            <a:ext cx="9753600" cy="392678"/>
          </a:xfrm>
        </p:spPr>
        <p:txBody>
          <a:bodyPr/>
          <a:lstStyle/>
          <a:p>
            <a:r>
              <a:rPr lang="en-US" altLang="zh-CN" dirty="0"/>
              <a:t>3. anchor-free</a:t>
            </a:r>
            <a:r>
              <a:rPr lang="zh-CN" altLang="en-US" dirty="0"/>
              <a:t>方法的公式计算部分没有理解得很深刻，需要看源码来深入理解。</a:t>
            </a:r>
          </a:p>
        </p:txBody>
      </p:sp>
    </p:spTree>
    <p:extLst>
      <p:ext uri="{BB962C8B-B14F-4D97-AF65-F5344CB8AC3E}">
        <p14:creationId xmlns:p14="http://schemas.microsoft.com/office/powerpoint/2010/main" val="326911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p:txBody>
          <a:bodyPr/>
          <a:lstStyle/>
          <a:p>
            <a:r>
              <a:rPr lang="en-US" altLang="zh-CN" dirty="0"/>
              <a:t>anchor based</a:t>
            </a:r>
            <a:r>
              <a:rPr lang="zh-CN" altLang="en-US" dirty="0"/>
              <a:t>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5" name="表格 4">
            <a:extLst>
              <a:ext uri="{FF2B5EF4-FFF2-40B4-BE49-F238E27FC236}">
                <a16:creationId xmlns:a16="http://schemas.microsoft.com/office/drawing/2014/main" id="{AB59E2BE-E10C-45AC-9B1C-6B59BA83D5D4}"/>
              </a:ext>
            </a:extLst>
          </p:cNvPr>
          <p:cNvGraphicFramePr>
            <a:graphicFrameLocks noGrp="1"/>
          </p:cNvGraphicFramePr>
          <p:nvPr>
            <p:extLst>
              <p:ext uri="{D42A27DB-BD31-4B8C-83A1-F6EECF244321}">
                <p14:modId xmlns:p14="http://schemas.microsoft.com/office/powerpoint/2010/main" val="3891700694"/>
              </p:ext>
            </p:extLst>
          </p:nvPr>
        </p:nvGraphicFramePr>
        <p:xfrm>
          <a:off x="266700" y="1752600"/>
          <a:ext cx="11658600" cy="4853647"/>
        </p:xfrm>
        <a:graphic>
          <a:graphicData uri="http://schemas.openxmlformats.org/drawingml/2006/table">
            <a:tbl>
              <a:tblPr>
                <a:tableStyleId>{5C22544A-7EE6-4342-B048-85BDC9FD1C3A}</a:tableStyleId>
              </a:tblPr>
              <a:tblGrid>
                <a:gridCol w="1640840">
                  <a:extLst>
                    <a:ext uri="{9D8B030D-6E8A-4147-A177-3AD203B41FA5}">
                      <a16:colId xmlns:a16="http://schemas.microsoft.com/office/drawing/2014/main" val="3408256842"/>
                    </a:ext>
                  </a:extLst>
                </a:gridCol>
                <a:gridCol w="2849881">
                  <a:extLst>
                    <a:ext uri="{9D8B030D-6E8A-4147-A177-3AD203B41FA5}">
                      <a16:colId xmlns:a16="http://schemas.microsoft.com/office/drawing/2014/main" val="2879247266"/>
                    </a:ext>
                  </a:extLst>
                </a:gridCol>
                <a:gridCol w="2159000">
                  <a:extLst>
                    <a:ext uri="{9D8B030D-6E8A-4147-A177-3AD203B41FA5}">
                      <a16:colId xmlns:a16="http://schemas.microsoft.com/office/drawing/2014/main" val="236428047"/>
                    </a:ext>
                  </a:extLst>
                </a:gridCol>
                <a:gridCol w="5008879">
                  <a:extLst>
                    <a:ext uri="{9D8B030D-6E8A-4147-A177-3AD203B41FA5}">
                      <a16:colId xmlns:a16="http://schemas.microsoft.com/office/drawing/2014/main" val="2074061099"/>
                    </a:ext>
                  </a:extLst>
                </a:gridCol>
              </a:tblGrid>
              <a:tr h="482504">
                <a:tc>
                  <a:txBody>
                    <a:bodyPr/>
                    <a:lstStyle/>
                    <a:p>
                      <a:pPr algn="l" fontAlgn="ctr"/>
                      <a:r>
                        <a:rPr lang="en-US" sz="1600" u="none" strike="noStrike" dirty="0">
                          <a:effectLst/>
                        </a:rPr>
                        <a:t>anchor based</a:t>
                      </a:r>
                      <a:r>
                        <a:rPr lang="zh-CN" altLang="en-US" sz="1600" u="none" strike="noStrike" dirty="0">
                          <a:effectLst/>
                        </a:rPr>
                        <a:t>改进</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246735653"/>
                  </a:ext>
                </a:extLst>
              </a:tr>
              <a:tr h="244474">
                <a:tc>
                  <a:txBody>
                    <a:bodyPr/>
                    <a:lstStyle/>
                    <a:p>
                      <a:pPr algn="l" fontAlgn="ctr"/>
                      <a:r>
                        <a:rPr lang="zh-CN" altLang="en-US" sz="1600" u="none" strike="noStrike">
                          <a:effectLst/>
                        </a:rPr>
                        <a:t>角度</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600" u="none" strike="noStrike">
                          <a:effectLst/>
                        </a:rPr>
                        <a:t>论文</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mAP</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600" u="none" strike="noStrike">
                          <a:effectLst/>
                        </a:rPr>
                        <a:t>工作阐述</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150259643"/>
                  </a:ext>
                </a:extLst>
              </a:tr>
              <a:tr h="894276">
                <a:tc>
                  <a:txBody>
                    <a:bodyPr/>
                    <a:lstStyle/>
                    <a:p>
                      <a:pPr algn="l" fontAlgn="ctr"/>
                      <a:r>
                        <a:rPr lang="zh-CN" altLang="en-US" sz="1600" u="none" strike="noStrike" dirty="0">
                          <a:effectLst/>
                        </a:rPr>
                        <a:t>数据层面</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Stitcher</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41.3(Res-101-FPN)</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600" u="none" strike="noStrike">
                          <a:effectLst/>
                        </a:rPr>
                        <a:t>Stitcher = </a:t>
                      </a:r>
                      <a:r>
                        <a:rPr lang="zh-CN" altLang="en-US" sz="1600" u="none" strike="noStrike">
                          <a:effectLst/>
                        </a:rPr>
                        <a:t>利用单张图片中小目标</a:t>
                      </a:r>
                      <a:r>
                        <a:rPr lang="en-US" altLang="zh-CN" sz="1600" u="none" strike="noStrike">
                          <a:effectLst/>
                        </a:rPr>
                        <a:t>loss</a:t>
                      </a:r>
                      <a:r>
                        <a:rPr lang="zh-CN" altLang="en-US" sz="1600" u="none" strike="noStrike">
                          <a:effectLst/>
                        </a:rPr>
                        <a:t>的阈值，将大中目标转换中小目标，重新加入训练。</a:t>
                      </a:r>
                      <a:r>
                        <a:rPr lang="en-US" altLang="zh-CN" sz="1600" u="none" strike="noStrike">
                          <a:effectLst/>
                        </a:rPr>
                        <a:t>(</a:t>
                      </a:r>
                      <a:r>
                        <a:rPr lang="zh-CN" altLang="en-US" sz="1600" u="none" strike="noStrike">
                          <a:effectLst/>
                        </a:rPr>
                        <a:t>相当于数据增广</a:t>
                      </a:r>
                      <a:r>
                        <a:rPr lang="en-US" altLang="zh-CN" sz="1600" u="none" strike="noStrike">
                          <a:effectLst/>
                        </a:rPr>
                        <a:t>)</a:t>
                      </a:r>
                      <a:br>
                        <a:rPr lang="en-US" altLang="zh-CN" sz="1600" u="none" strike="noStrike">
                          <a:effectLst/>
                        </a:rPr>
                      </a:b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166936172"/>
                  </a:ext>
                </a:extLst>
              </a:tr>
              <a:tr h="1338409">
                <a:tc>
                  <a:txBody>
                    <a:bodyPr/>
                    <a:lstStyle/>
                    <a:p>
                      <a:pPr algn="l" fontAlgn="ctr"/>
                      <a:r>
                        <a:rPr lang="zh-CN" altLang="en-US" sz="1600" u="none" strike="noStrike">
                          <a:effectLst/>
                        </a:rPr>
                        <a:t>网络层面</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dirty="0">
                          <a:effectLst/>
                        </a:rPr>
                        <a:t>FPN</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600" u="none" strike="noStrike">
                          <a:effectLst/>
                        </a:rPr>
                        <a:t>36.2</a:t>
                      </a:r>
                      <a:endParaRPr lang="en-US" altLang="zh-CN"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600" u="none" strike="noStrike" dirty="0">
                          <a:effectLst/>
                        </a:rPr>
                        <a:t>采用多尺度特征融合</a:t>
                      </a:r>
                      <a:r>
                        <a:rPr lang="en-US" altLang="zh-CN" sz="1600" u="none" strike="noStrike" dirty="0">
                          <a:effectLst/>
                        </a:rPr>
                        <a:t>(</a:t>
                      </a:r>
                      <a:r>
                        <a:rPr lang="zh-CN" altLang="en-US" sz="1600" u="none" strike="noStrike" dirty="0">
                          <a:effectLst/>
                        </a:rPr>
                        <a:t>在当前层进行卷积操作之前，将上一层的特征图上采样与当前层的特征图相加，即通过对上一层特征上采样与浅层特征做融合得到深层特征</a:t>
                      </a:r>
                      <a:r>
                        <a:rPr lang="en-US" altLang="zh-CN" sz="1600" u="none" strike="noStrike" dirty="0">
                          <a:effectLst/>
                        </a:rPr>
                        <a:t>)</a:t>
                      </a:r>
                      <a:r>
                        <a:rPr lang="zh-CN" altLang="en-US" sz="1600" u="none" strike="noStrike" dirty="0">
                          <a:effectLst/>
                        </a:rPr>
                        <a:t>方式进行预测，这样可保留上一层的一些细节信息，提高准确度；</a:t>
                      </a:r>
                      <a:r>
                        <a:rPr lang="en-US" altLang="zh-CN" sz="1600" u="none" strike="noStrike" dirty="0">
                          <a:effectLst/>
                        </a:rPr>
                        <a:t>FPN</a:t>
                      </a:r>
                      <a:r>
                        <a:rPr lang="zh-CN" altLang="en-US" sz="1600" u="none" strike="noStrike" dirty="0">
                          <a:effectLst/>
                        </a:rPr>
                        <a:t>的每一层进行独立预测。</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583398905"/>
                  </a:ext>
                </a:extLst>
              </a:tr>
              <a:tr h="958563">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TridentNet</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48.4(TridentNet* + Image Pyramid ResNet-101-Deformable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600" u="none" strike="noStrike">
                          <a:effectLst/>
                        </a:rPr>
                        <a:t>对同一物体使用不同大小的感受野来实现数据增广 </a:t>
                      </a:r>
                      <a:r>
                        <a:rPr lang="en-US" altLang="zh-CN" sz="1600" u="none" strike="noStrike">
                          <a:effectLst/>
                        </a:rPr>
                        <a:t>+ </a:t>
                      </a:r>
                      <a:r>
                        <a:rPr lang="zh-CN" altLang="en-US" sz="1600" u="none" strike="noStrike">
                          <a:effectLst/>
                        </a:rPr>
                        <a:t>共享权重参数带来对各种尺度适应性</a:t>
                      </a: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368711528"/>
                  </a:ext>
                </a:extLst>
              </a:tr>
              <a:tr h="894276">
                <a:tc>
                  <a:txBody>
                    <a:bodyPr/>
                    <a:lstStyle/>
                    <a:p>
                      <a:pPr algn="l" fontAlgn="ctr"/>
                      <a:endParaRPr lang="zh-CN" alt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dirty="0">
                          <a:effectLst/>
                        </a:rPr>
                        <a:t>Adaptive Training Sample Selection</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600" u="none" strike="noStrike">
                          <a:effectLst/>
                        </a:rPr>
                        <a:t>50.7((Multi-scale testing+ResNeXt-64x4d-101-DCN )</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600" u="none" strike="noStrike" dirty="0">
                          <a:effectLst/>
                        </a:rPr>
                        <a:t>ATSS=</a:t>
                      </a:r>
                      <a:r>
                        <a:rPr lang="zh-CN" altLang="en-US" sz="1600" u="none" strike="noStrike" dirty="0">
                          <a:effectLst/>
                        </a:rPr>
                        <a:t>自适应样本选择</a:t>
                      </a:r>
                      <a:r>
                        <a:rPr lang="en-US" altLang="zh-CN" sz="1600" u="none" strike="noStrike" dirty="0">
                          <a:effectLst/>
                        </a:rPr>
                        <a:t>(</a:t>
                      </a:r>
                      <a:r>
                        <a:rPr lang="zh-CN" altLang="en-US" sz="1600" u="none" strike="noStrike" dirty="0">
                          <a:effectLst/>
                        </a:rPr>
                        <a:t>计算所有的</a:t>
                      </a:r>
                      <a:r>
                        <a:rPr lang="en-US" altLang="zh-CN" sz="1600" u="none" strike="noStrike" dirty="0">
                          <a:effectLst/>
                        </a:rPr>
                        <a:t>IOU</a:t>
                      </a:r>
                      <a:r>
                        <a:rPr lang="zh-CN" altLang="en-US" sz="1600" u="none" strike="noStrike" dirty="0">
                          <a:effectLst/>
                        </a:rPr>
                        <a:t>的</a:t>
                      </a:r>
                      <a:r>
                        <a:rPr lang="en-US" altLang="zh-CN" sz="1600" u="none" strike="noStrike" dirty="0">
                          <a:effectLst/>
                        </a:rPr>
                        <a:t>mean (mg)</a:t>
                      </a:r>
                      <a:r>
                        <a:rPr lang="zh-CN" altLang="en-US" sz="1600" u="none" strike="noStrike" dirty="0">
                          <a:effectLst/>
                        </a:rPr>
                        <a:t>和</a:t>
                      </a:r>
                      <a:r>
                        <a:rPr lang="en-US" altLang="zh-CN" sz="1600" u="none" strike="noStrike" dirty="0">
                          <a:effectLst/>
                        </a:rPr>
                        <a:t>std dev (vg)</a:t>
                      </a:r>
                      <a:r>
                        <a:rPr lang="zh-CN" altLang="en-US" sz="1600" u="none" strike="noStrike" dirty="0">
                          <a:effectLst/>
                        </a:rPr>
                        <a:t>，根据自适应阈值</a:t>
                      </a:r>
                      <a:r>
                        <a:rPr lang="en-US" altLang="zh-CN" sz="1600" u="none" strike="noStrike" dirty="0" err="1">
                          <a:effectLst/>
                        </a:rPr>
                        <a:t>tg</a:t>
                      </a:r>
                      <a:r>
                        <a:rPr lang="en-US" altLang="zh-CN" sz="1600" u="none" strike="noStrike" dirty="0">
                          <a:effectLst/>
                        </a:rPr>
                        <a:t> = mg + vg</a:t>
                      </a:r>
                      <a:r>
                        <a:rPr lang="zh-CN" altLang="en-US" sz="1600" u="none" strike="noStrike" dirty="0">
                          <a:effectLst/>
                        </a:rPr>
                        <a:t>，并增加条件：</a:t>
                      </a:r>
                      <a:r>
                        <a:rPr lang="en-US" altLang="zh-CN" sz="1600" u="none" strike="noStrike" dirty="0">
                          <a:effectLst/>
                        </a:rPr>
                        <a:t>center</a:t>
                      </a:r>
                      <a:r>
                        <a:rPr lang="zh-CN" altLang="en-US" sz="1600" u="none" strike="noStrike" dirty="0">
                          <a:effectLst/>
                        </a:rPr>
                        <a:t>在物体内部，对</a:t>
                      </a:r>
                      <a:r>
                        <a:rPr lang="en-US" altLang="zh-CN" sz="1600" u="none" strike="noStrike" dirty="0">
                          <a:effectLst/>
                        </a:rPr>
                        <a:t>anchors</a:t>
                      </a:r>
                      <a:r>
                        <a:rPr lang="zh-CN" altLang="en-US" sz="1600" u="none" strike="noStrike" dirty="0">
                          <a:effectLst/>
                        </a:rPr>
                        <a:t>进行筛选</a:t>
                      </a:r>
                      <a:r>
                        <a:rPr lang="en-US" altLang="zh-CN" sz="1600" u="none" strike="noStrike" dirty="0">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234024448"/>
                  </a:ext>
                </a:extLst>
              </a:tr>
            </a:tbl>
          </a:graphicData>
        </a:graphic>
      </p:graphicFrame>
    </p:spTree>
    <p:extLst>
      <p:ext uri="{BB962C8B-B14F-4D97-AF65-F5344CB8AC3E}">
        <p14:creationId xmlns:p14="http://schemas.microsoft.com/office/powerpoint/2010/main" val="2304506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en-US" altLang="zh-CN" dirty="0"/>
              <a:t>anchor free</a:t>
            </a:r>
            <a:r>
              <a:rPr lang="zh-CN" altLang="en-US" dirty="0"/>
              <a:t>方面</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656560087"/>
              </p:ext>
            </p:extLst>
          </p:nvPr>
        </p:nvGraphicFramePr>
        <p:xfrm>
          <a:off x="533400" y="2286000"/>
          <a:ext cx="11277600" cy="368935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2097410806"/>
                    </a:ext>
                  </a:extLst>
                </a:gridCol>
                <a:gridCol w="2133600">
                  <a:extLst>
                    <a:ext uri="{9D8B030D-6E8A-4147-A177-3AD203B41FA5}">
                      <a16:colId xmlns:a16="http://schemas.microsoft.com/office/drawing/2014/main" val="1336897036"/>
                    </a:ext>
                  </a:extLst>
                </a:gridCol>
                <a:gridCol w="1828800">
                  <a:extLst>
                    <a:ext uri="{9D8B030D-6E8A-4147-A177-3AD203B41FA5}">
                      <a16:colId xmlns:a16="http://schemas.microsoft.com/office/drawing/2014/main" val="195667539"/>
                    </a:ext>
                  </a:extLst>
                </a:gridCol>
                <a:gridCol w="5105400">
                  <a:extLst>
                    <a:ext uri="{9D8B030D-6E8A-4147-A177-3AD203B41FA5}">
                      <a16:colId xmlns:a16="http://schemas.microsoft.com/office/drawing/2014/main" val="2302312346"/>
                    </a:ext>
                  </a:extLst>
                </a:gridCol>
              </a:tblGrid>
              <a:tr h="177800">
                <a:tc>
                  <a:txBody>
                    <a:bodyPr/>
                    <a:lstStyle/>
                    <a:p>
                      <a:pPr algn="l" fontAlgn="ctr"/>
                      <a:r>
                        <a:rPr lang="zh-CN" altLang="en-US" sz="16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600" u="none" strike="noStrike">
                          <a:solidFill>
                            <a:schemeClr val="dk1"/>
                          </a:solidFill>
                          <a:effectLst/>
                          <a:latin typeface="+mn-lt"/>
                          <a:ea typeface="+mn-ea"/>
                          <a:cs typeface="+mn-cs"/>
                        </a:rPr>
                        <a:t>论文</a:t>
                      </a:r>
                    </a:p>
                  </a:txBody>
                  <a:tcPr marL="6350" marR="6350" marT="6350" marB="0" anchor="ctr"/>
                </a:tc>
                <a:tc>
                  <a:txBody>
                    <a:bodyPr/>
                    <a:lstStyle/>
                    <a:p>
                      <a:pPr algn="l" fontAlgn="ctr"/>
                      <a:r>
                        <a:rPr lang="en-US" sz="1600" u="none" strike="noStrike">
                          <a:solidFill>
                            <a:schemeClr val="dk1"/>
                          </a:solidFill>
                          <a:effectLst/>
                          <a:latin typeface="+mn-lt"/>
                          <a:ea typeface="+mn-ea"/>
                          <a:cs typeface="+mn-cs"/>
                        </a:rPr>
                        <a:t>mAP</a:t>
                      </a:r>
                    </a:p>
                  </a:txBody>
                  <a:tcPr marL="6350" marR="6350" marT="6350" marB="0" anchor="ctr"/>
                </a:tc>
                <a:tc>
                  <a:txBody>
                    <a:bodyPr/>
                    <a:lstStyle/>
                    <a:p>
                      <a:pPr algn="l" fontAlgn="ctr"/>
                      <a:r>
                        <a:rPr lang="zh-CN" altLang="en-US" sz="1600" u="none" strike="noStrike">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177800">
                <a:tc>
                  <a:txBody>
                    <a:bodyPr/>
                    <a:lstStyle/>
                    <a:p>
                      <a:pPr algn="l" fontAlgn="ctr"/>
                      <a:r>
                        <a:rPr lang="en-US" sz="1600" u="none" strike="noStrike" dirty="0">
                          <a:solidFill>
                            <a:schemeClr val="dk1"/>
                          </a:solidFill>
                          <a:effectLst/>
                          <a:latin typeface="+mn-lt"/>
                          <a:ea typeface="+mn-ea"/>
                          <a:cs typeface="+mn-cs"/>
                        </a:rPr>
                        <a:t>corner(</a:t>
                      </a:r>
                      <a:r>
                        <a:rPr lang="zh-CN" altLang="en-US" sz="1600" u="none" strike="noStrike" dirty="0">
                          <a:solidFill>
                            <a:schemeClr val="dk1"/>
                          </a:solidFill>
                          <a:effectLst/>
                          <a:latin typeface="+mn-lt"/>
                          <a:ea typeface="+mn-ea"/>
                          <a:cs typeface="+mn-cs"/>
                        </a:rPr>
                        <a:t>假</a:t>
                      </a:r>
                      <a:r>
                        <a:rPr lang="en-US" sz="16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1600" u="none" strike="noStrike">
                          <a:solidFill>
                            <a:schemeClr val="dk1"/>
                          </a:solidFill>
                          <a:effectLst/>
                          <a:latin typeface="+mn-lt"/>
                          <a:ea typeface="+mn-ea"/>
                          <a:cs typeface="+mn-cs"/>
                        </a:rPr>
                        <a:t>CornerNet(</a:t>
                      </a:r>
                      <a:r>
                        <a:rPr lang="zh-CN" altLang="en-US" sz="1600" u="none" strike="noStrike">
                          <a:solidFill>
                            <a:schemeClr val="dk1"/>
                          </a:solidFill>
                          <a:effectLst/>
                          <a:latin typeface="+mn-lt"/>
                          <a:ea typeface="+mn-ea"/>
                          <a:cs typeface="+mn-cs"/>
                        </a:rPr>
                        <a:t>鼻祖</a:t>
                      </a:r>
                      <a:r>
                        <a:rPr lang="en-US" altLang="zh-CN" sz="1600" u="none" strike="noStrike">
                          <a:solidFill>
                            <a:schemeClr val="dk1"/>
                          </a:solidFill>
                          <a:effectLst/>
                          <a:latin typeface="+mn-lt"/>
                          <a:ea typeface="+mn-ea"/>
                          <a:cs typeface="+mn-cs"/>
                        </a:rPr>
                        <a:t>)</a:t>
                      </a:r>
                    </a:p>
                  </a:txBody>
                  <a:tcPr marL="6350" marR="6350" marT="6350" marB="0" anchor="ctr"/>
                </a:tc>
                <a:tc>
                  <a:txBody>
                    <a:bodyPr/>
                    <a:lstStyle/>
                    <a:p>
                      <a:pPr algn="l" fontAlgn="ctr"/>
                      <a:r>
                        <a:rPr lang="en-US" altLang="zh-CN" sz="1600" u="none" strike="noStrike">
                          <a:solidFill>
                            <a:schemeClr val="dk1"/>
                          </a:solidFill>
                          <a:effectLst/>
                          <a:latin typeface="+mn-lt"/>
                          <a:ea typeface="+mn-ea"/>
                          <a:cs typeface="+mn-cs"/>
                        </a:rPr>
                        <a:t>44.6</a:t>
                      </a:r>
                    </a:p>
                  </a:txBody>
                  <a:tcPr marL="6350" marR="6350" marT="6350" marB="0" anchor="ctr"/>
                </a:tc>
                <a:tc>
                  <a:txBody>
                    <a:bodyPr/>
                    <a:lstStyle/>
                    <a:p>
                      <a:pPr algn="l" fontAlgn="ctr"/>
                      <a:r>
                        <a:rPr lang="en-US" sz="1600" u="none" strike="noStrike">
                          <a:solidFill>
                            <a:schemeClr val="dk1"/>
                          </a:solidFill>
                          <a:effectLst/>
                          <a:latin typeface="+mn-lt"/>
                          <a:ea typeface="+mn-ea"/>
                          <a:cs typeface="+mn-cs"/>
                        </a:rPr>
                        <a:t>CornerNet = </a:t>
                      </a:r>
                      <a:r>
                        <a:rPr lang="zh-CN" altLang="en-US" sz="1600" u="none" strike="noStrike">
                          <a:solidFill>
                            <a:schemeClr val="dk1"/>
                          </a:solidFill>
                          <a:effectLst/>
                          <a:latin typeface="+mn-lt"/>
                          <a:ea typeface="+mn-ea"/>
                          <a:cs typeface="+mn-cs"/>
                        </a:rPr>
                        <a:t>用左上角、右下角的一组点代替边界框 </a:t>
                      </a:r>
                      <a:r>
                        <a:rPr lang="en-US" altLang="zh-CN" sz="1600" u="none" strike="noStrike">
                          <a:solidFill>
                            <a:schemeClr val="dk1"/>
                          </a:solidFill>
                          <a:effectLst/>
                          <a:latin typeface="+mn-lt"/>
                          <a:ea typeface="+mn-ea"/>
                          <a:cs typeface="+mn-cs"/>
                        </a:rPr>
                        <a:t>+ </a:t>
                      </a:r>
                      <a:r>
                        <a:rPr lang="zh-CN" altLang="en-US" sz="1600" u="none" strike="noStrike">
                          <a:solidFill>
                            <a:schemeClr val="dk1"/>
                          </a:solidFill>
                          <a:effectLst/>
                          <a:latin typeface="+mn-lt"/>
                          <a:ea typeface="+mn-ea"/>
                          <a:cs typeface="+mn-cs"/>
                        </a:rPr>
                        <a:t>新型的池化方式</a:t>
                      </a:r>
                      <a:r>
                        <a:rPr lang="en-US" sz="1600" u="none" strike="noStrike">
                          <a:solidFill>
                            <a:schemeClr val="dk1"/>
                          </a:solidFill>
                          <a:effectLst/>
                          <a:latin typeface="+mn-lt"/>
                          <a:ea typeface="+mn-ea"/>
                          <a:cs typeface="+mn-cs"/>
                        </a:rPr>
                        <a:t>Corner pooling。</a:t>
                      </a:r>
                    </a:p>
                  </a:txBody>
                  <a:tcPr marL="6350" marR="6350" marT="6350" marB="0" anchor="ctr"/>
                </a:tc>
                <a:extLst>
                  <a:ext uri="{0D108BD9-81ED-4DB2-BD59-A6C34878D82A}">
                    <a16:rowId xmlns:a16="http://schemas.microsoft.com/office/drawing/2014/main" val="2857882405"/>
                  </a:ext>
                </a:extLst>
              </a:tr>
              <a:tr h="177800">
                <a:tc>
                  <a:txBody>
                    <a:bodyPr/>
                    <a:lstStyle/>
                    <a:p>
                      <a:pPr algn="l" fontAlgn="ctr"/>
                      <a:r>
                        <a:rPr lang="en-US" sz="1600" u="none" strike="noStrike" dirty="0">
                          <a:solidFill>
                            <a:schemeClr val="dk1"/>
                          </a:solidFill>
                          <a:effectLst/>
                          <a:latin typeface="+mn-lt"/>
                          <a:ea typeface="+mn-ea"/>
                          <a:cs typeface="+mn-cs"/>
                        </a:rPr>
                        <a:t>center point(</a:t>
                      </a:r>
                      <a:r>
                        <a:rPr lang="zh-CN" altLang="en-US" sz="1600" u="none" strike="noStrike" dirty="0">
                          <a:solidFill>
                            <a:schemeClr val="dk1"/>
                          </a:solidFill>
                          <a:effectLst/>
                          <a:latin typeface="+mn-lt"/>
                          <a:ea typeface="+mn-ea"/>
                          <a:cs typeface="+mn-cs"/>
                        </a:rPr>
                        <a:t>假</a:t>
                      </a:r>
                      <a:r>
                        <a:rPr lang="en-US" sz="16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1600" u="none" strike="noStrike" dirty="0" err="1">
                          <a:solidFill>
                            <a:schemeClr val="dk1"/>
                          </a:solidFill>
                          <a:effectLst/>
                          <a:latin typeface="+mn-lt"/>
                          <a:ea typeface="+mn-ea"/>
                          <a:cs typeface="+mn-cs"/>
                        </a:rPr>
                        <a:t>CenterNet</a:t>
                      </a:r>
                      <a:r>
                        <a:rPr lang="en-US" sz="1600" u="none" strike="noStrike" dirty="0">
                          <a:solidFill>
                            <a:schemeClr val="dk1"/>
                          </a:solidFill>
                          <a:effectLst/>
                          <a:latin typeface="+mn-lt"/>
                          <a:ea typeface="+mn-ea"/>
                          <a:cs typeface="+mn-cs"/>
                        </a:rPr>
                        <a:t>(</a:t>
                      </a:r>
                      <a:r>
                        <a:rPr lang="en-US" sz="1600" u="none" strike="noStrike" dirty="0" err="1">
                          <a:solidFill>
                            <a:schemeClr val="dk1"/>
                          </a:solidFill>
                          <a:effectLst/>
                          <a:latin typeface="+mn-lt"/>
                          <a:ea typeface="+mn-ea"/>
                          <a:cs typeface="+mn-cs"/>
                        </a:rPr>
                        <a:t>CornerNet</a:t>
                      </a:r>
                      <a:r>
                        <a:rPr lang="zh-CN" altLang="en-US" sz="1600" u="none" strike="noStrike" dirty="0">
                          <a:solidFill>
                            <a:schemeClr val="dk1"/>
                          </a:solidFill>
                          <a:effectLst/>
                          <a:latin typeface="+mn-lt"/>
                          <a:ea typeface="+mn-ea"/>
                          <a:cs typeface="+mn-cs"/>
                        </a:rPr>
                        <a:t>改进</a:t>
                      </a:r>
                      <a:r>
                        <a:rPr lang="en-US" altLang="zh-CN" sz="16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16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1600" u="none" strike="noStrike">
                          <a:solidFill>
                            <a:schemeClr val="dk1"/>
                          </a:solidFill>
                          <a:effectLst/>
                          <a:latin typeface="+mn-lt"/>
                          <a:ea typeface="+mn-ea"/>
                          <a:cs typeface="+mn-cs"/>
                        </a:rPr>
                        <a:t>在</a:t>
                      </a:r>
                      <a:r>
                        <a:rPr lang="en-US" altLang="zh-CN" sz="1600" u="none" strike="noStrike">
                          <a:solidFill>
                            <a:schemeClr val="dk1"/>
                          </a:solidFill>
                          <a:effectLst/>
                          <a:latin typeface="+mn-lt"/>
                          <a:ea typeface="+mn-ea"/>
                          <a:cs typeface="+mn-cs"/>
                        </a:rPr>
                        <a:t>CornerNet</a:t>
                      </a:r>
                      <a:r>
                        <a:rPr lang="zh-CN" altLang="en-US" sz="1600" u="none" strike="noStrike">
                          <a:solidFill>
                            <a:schemeClr val="dk1"/>
                          </a:solidFill>
                          <a:effectLst/>
                          <a:latin typeface="+mn-lt"/>
                          <a:ea typeface="+mn-ea"/>
                          <a:cs typeface="+mn-cs"/>
                        </a:rPr>
                        <a:t>的基础上加入了一支中心点预测，能够组成一个物体的要求不仅仅是两个顶点能匹配，同时这两个顶点定义的框的中心也要有对应的中心点相应，这样就缓解了很多奇怪的误检。</a:t>
                      </a:r>
                      <a:r>
                        <a:rPr lang="en-US" altLang="zh-CN" sz="1600" u="none" strike="noStrike">
                          <a:solidFill>
                            <a:schemeClr val="dk1"/>
                          </a:solidFill>
                          <a:effectLst/>
                          <a:latin typeface="+mn-lt"/>
                          <a:ea typeface="+mn-ea"/>
                          <a:cs typeface="+mn-cs"/>
                        </a:rPr>
                        <a:t>CenterNet</a:t>
                      </a:r>
                      <a:r>
                        <a:rPr lang="zh-CN" altLang="en-US" sz="1600" u="none" strike="noStrike">
                          <a:solidFill>
                            <a:schemeClr val="dk1"/>
                          </a:solidFill>
                          <a:effectLst/>
                          <a:latin typeface="+mn-lt"/>
                          <a:ea typeface="+mn-ea"/>
                          <a:cs typeface="+mn-cs"/>
                        </a:rPr>
                        <a:t>同时还提出了</a:t>
                      </a:r>
                      <a:r>
                        <a:rPr lang="en-US" altLang="zh-CN" sz="1600" u="none" strike="noStrike">
                          <a:solidFill>
                            <a:schemeClr val="dk1"/>
                          </a:solidFill>
                          <a:effectLst/>
                          <a:latin typeface="+mn-lt"/>
                          <a:ea typeface="+mn-ea"/>
                          <a:cs typeface="+mn-cs"/>
                        </a:rPr>
                        <a:t>Center Pooling</a:t>
                      </a:r>
                      <a:r>
                        <a:rPr lang="zh-CN" altLang="en-US" sz="1600" u="none" strike="noStrike">
                          <a:solidFill>
                            <a:schemeClr val="dk1"/>
                          </a:solidFill>
                          <a:effectLst/>
                          <a:latin typeface="+mn-lt"/>
                          <a:ea typeface="+mn-ea"/>
                          <a:cs typeface="+mn-cs"/>
                        </a:rPr>
                        <a:t>和</a:t>
                      </a:r>
                      <a:r>
                        <a:rPr lang="en-US" altLang="zh-CN" sz="1600" u="none" strike="noStrike">
                          <a:solidFill>
                            <a:schemeClr val="dk1"/>
                          </a:solidFill>
                          <a:effectLst/>
                          <a:latin typeface="+mn-lt"/>
                          <a:ea typeface="+mn-ea"/>
                          <a:cs typeface="+mn-cs"/>
                        </a:rPr>
                        <a:t>Cascade Corner Pooling</a:t>
                      </a:r>
                      <a:r>
                        <a:rPr lang="zh-CN" altLang="en-US" sz="1600" u="none" strike="noStrike">
                          <a:solidFill>
                            <a:schemeClr val="dk1"/>
                          </a:solidFill>
                          <a:effectLst/>
                          <a:latin typeface="+mn-lt"/>
                          <a:ea typeface="+mn-ea"/>
                          <a:cs typeface="+mn-cs"/>
                        </a:rPr>
                        <a:t>来改善对于中心点和顶点预测的精度。</a:t>
                      </a:r>
                    </a:p>
                  </a:txBody>
                  <a:tcPr marL="6350" marR="6350" marT="6350" marB="0" anchor="ctr"/>
                </a:tc>
                <a:extLst>
                  <a:ext uri="{0D108BD9-81ED-4DB2-BD59-A6C34878D82A}">
                    <a16:rowId xmlns:a16="http://schemas.microsoft.com/office/drawing/2014/main" val="231229330"/>
                  </a:ext>
                </a:extLst>
              </a:tr>
              <a:tr h="177800">
                <a:tc>
                  <a:txBody>
                    <a:bodyPr/>
                    <a:lstStyle/>
                    <a:p>
                      <a:pPr algn="l" fontAlgn="ctr"/>
                      <a:r>
                        <a:rPr lang="en-US" sz="1600" u="none" strike="noStrike">
                          <a:solidFill>
                            <a:schemeClr val="dk1"/>
                          </a:solidFill>
                          <a:effectLst/>
                          <a:latin typeface="+mn-lt"/>
                          <a:ea typeface="+mn-ea"/>
                          <a:cs typeface="+mn-cs"/>
                        </a:rPr>
                        <a:t>key points(</a:t>
                      </a:r>
                      <a:r>
                        <a:rPr lang="zh-CN" altLang="en-US" sz="1600" u="none" strike="noStrike">
                          <a:solidFill>
                            <a:schemeClr val="dk1"/>
                          </a:solidFill>
                          <a:effectLst/>
                          <a:latin typeface="+mn-lt"/>
                          <a:ea typeface="+mn-ea"/>
                          <a:cs typeface="+mn-cs"/>
                        </a:rPr>
                        <a:t>真</a:t>
                      </a:r>
                      <a:r>
                        <a:rPr lang="en-US" sz="1600" u="none" strike="noStrike">
                          <a:solidFill>
                            <a:schemeClr val="dk1"/>
                          </a:solidFill>
                          <a:effectLst/>
                          <a:latin typeface="+mn-lt"/>
                          <a:ea typeface="+mn-ea"/>
                          <a:cs typeface="+mn-cs"/>
                        </a:rPr>
                        <a:t>free)</a:t>
                      </a:r>
                    </a:p>
                  </a:txBody>
                  <a:tcPr marL="6350" marR="6350" marT="6350" marB="0" anchor="ctr"/>
                </a:tc>
                <a:tc>
                  <a:txBody>
                    <a:bodyPr/>
                    <a:lstStyle/>
                    <a:p>
                      <a:pPr algn="l" fontAlgn="ctr"/>
                      <a:r>
                        <a:rPr lang="en-US" sz="1600" u="none" strike="noStrike">
                          <a:solidFill>
                            <a:schemeClr val="dk1"/>
                          </a:solidFill>
                          <a:effectLst/>
                          <a:latin typeface="+mn-lt"/>
                          <a:ea typeface="+mn-ea"/>
                          <a:cs typeface="+mn-cs"/>
                        </a:rPr>
                        <a:t>RepPoints(</a:t>
                      </a:r>
                      <a:r>
                        <a:rPr lang="zh-CN" altLang="en-US" sz="1600" u="none" strike="noStrike">
                          <a:solidFill>
                            <a:schemeClr val="dk1"/>
                          </a:solidFill>
                          <a:effectLst/>
                          <a:latin typeface="+mn-lt"/>
                          <a:ea typeface="+mn-ea"/>
                          <a:cs typeface="+mn-cs"/>
                        </a:rPr>
                        <a:t>提出使用关键点来表示物体</a:t>
                      </a:r>
                      <a:r>
                        <a:rPr lang="en-US" altLang="zh-CN" sz="1600" u="none" strike="noStrike">
                          <a:solidFill>
                            <a:schemeClr val="dk1"/>
                          </a:solidFill>
                          <a:effectLst/>
                          <a:latin typeface="+mn-lt"/>
                          <a:ea typeface="+mn-ea"/>
                          <a:cs typeface="+mn-cs"/>
                        </a:rPr>
                        <a:t>)</a:t>
                      </a:r>
                    </a:p>
                  </a:txBody>
                  <a:tcPr marL="6350" marR="6350" marT="6350" marB="0" anchor="ctr"/>
                </a:tc>
                <a:tc>
                  <a:txBody>
                    <a:bodyPr/>
                    <a:lstStyle/>
                    <a:p>
                      <a:pPr algn="l" fontAlgn="ctr"/>
                      <a:r>
                        <a:rPr lang="en-US" altLang="zh-CN" sz="16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1600" u="none" strike="noStrike" dirty="0">
                          <a:solidFill>
                            <a:schemeClr val="dk1"/>
                          </a:solidFill>
                          <a:effectLst/>
                          <a:latin typeface="+mn-lt"/>
                          <a:ea typeface="+mn-ea"/>
                          <a:cs typeface="+mn-cs"/>
                        </a:rPr>
                        <a:t>直接去预测</a:t>
                      </a:r>
                      <a:r>
                        <a:rPr lang="en-US" altLang="zh-CN" sz="1600" u="none" strike="noStrike" dirty="0">
                          <a:solidFill>
                            <a:schemeClr val="dk1"/>
                          </a:solidFill>
                          <a:effectLst/>
                          <a:latin typeface="+mn-lt"/>
                          <a:ea typeface="+mn-ea"/>
                          <a:cs typeface="+mn-cs"/>
                        </a:rPr>
                        <a:t>9</a:t>
                      </a:r>
                      <a:r>
                        <a:rPr lang="zh-CN" altLang="en-US" sz="1600" u="none" strike="noStrike" dirty="0">
                          <a:solidFill>
                            <a:schemeClr val="dk1"/>
                          </a:solidFill>
                          <a:effectLst/>
                          <a:latin typeface="+mn-lt"/>
                          <a:ea typeface="+mn-ea"/>
                          <a:cs typeface="+mn-cs"/>
                        </a:rPr>
                        <a:t>个</a:t>
                      </a:r>
                      <a:r>
                        <a:rPr lang="en-US" altLang="zh-CN" sz="1600" u="none" strike="noStrike" dirty="0">
                          <a:solidFill>
                            <a:schemeClr val="dk1"/>
                          </a:solidFill>
                          <a:effectLst/>
                          <a:latin typeface="+mn-lt"/>
                          <a:ea typeface="+mn-ea"/>
                          <a:cs typeface="+mn-cs"/>
                        </a:rPr>
                        <a:t>representative points</a:t>
                      </a:r>
                      <a:r>
                        <a:rPr lang="zh-CN" altLang="en-US" sz="1600" u="none" strike="noStrike" dirty="0">
                          <a:solidFill>
                            <a:schemeClr val="dk1"/>
                          </a:solidFill>
                          <a:effectLst/>
                          <a:latin typeface="+mn-lt"/>
                          <a:ea typeface="+mn-ea"/>
                          <a:cs typeface="+mn-cs"/>
                        </a:rPr>
                        <a:t>（这些顶点并没有明确的语义），然后找出包围这</a:t>
                      </a:r>
                      <a:r>
                        <a:rPr lang="en-US" altLang="zh-CN" sz="1600" u="none" strike="noStrike" dirty="0">
                          <a:solidFill>
                            <a:schemeClr val="dk1"/>
                          </a:solidFill>
                          <a:effectLst/>
                          <a:latin typeface="+mn-lt"/>
                          <a:ea typeface="+mn-ea"/>
                          <a:cs typeface="+mn-cs"/>
                        </a:rPr>
                        <a:t>9</a:t>
                      </a:r>
                      <a:r>
                        <a:rPr lang="zh-CN" altLang="en-US" sz="1600" u="none" strike="noStrike" dirty="0">
                          <a:solidFill>
                            <a:schemeClr val="dk1"/>
                          </a:solidFill>
                          <a:effectLst/>
                          <a:latin typeface="+mn-lt"/>
                          <a:ea typeface="+mn-ea"/>
                          <a:cs typeface="+mn-cs"/>
                        </a:rPr>
                        <a:t>个点的最紧框去和</a:t>
                      </a:r>
                      <a:r>
                        <a:rPr lang="en-US" altLang="zh-CN" sz="1600" u="none" strike="noStrike" dirty="0">
                          <a:solidFill>
                            <a:schemeClr val="dk1"/>
                          </a:solidFill>
                          <a:effectLst/>
                          <a:latin typeface="+mn-lt"/>
                          <a:ea typeface="+mn-ea"/>
                          <a:cs typeface="+mn-cs"/>
                        </a:rPr>
                        <a:t>GT</a:t>
                      </a:r>
                      <a:r>
                        <a:rPr lang="zh-CN" altLang="en-US" sz="1600" u="none" strike="noStrike" dirty="0">
                          <a:solidFill>
                            <a:schemeClr val="dk1"/>
                          </a:solidFill>
                          <a:effectLst/>
                          <a:latin typeface="+mn-lt"/>
                          <a:ea typeface="+mn-ea"/>
                          <a:cs typeface="+mn-cs"/>
                        </a:rPr>
                        <a:t>计算</a:t>
                      </a:r>
                      <a:r>
                        <a:rPr lang="en-US" altLang="zh-CN" sz="1600" u="none" strike="noStrike" dirty="0">
                          <a:solidFill>
                            <a:schemeClr val="dk1"/>
                          </a:solidFill>
                          <a:effectLst/>
                          <a:latin typeface="+mn-lt"/>
                          <a:ea typeface="+mn-ea"/>
                          <a:cs typeface="+mn-cs"/>
                        </a:rPr>
                        <a:t>loss</a:t>
                      </a:r>
                      <a:r>
                        <a:rPr lang="zh-CN" altLang="en-US" sz="1600" u="none" strike="noStrike" dirty="0">
                          <a:solidFill>
                            <a:schemeClr val="dk1"/>
                          </a:solidFill>
                          <a:effectLst/>
                          <a:latin typeface="+mn-lt"/>
                          <a:ea typeface="+mn-ea"/>
                          <a:cs typeface="+mn-cs"/>
                        </a:rPr>
                        <a:t>。然后</a:t>
                      </a:r>
                      <a:r>
                        <a:rPr lang="en-US" altLang="zh-CN" sz="1600" u="none" strike="noStrike" dirty="0">
                          <a:solidFill>
                            <a:schemeClr val="dk1"/>
                          </a:solidFill>
                          <a:effectLst/>
                          <a:latin typeface="+mn-lt"/>
                          <a:ea typeface="+mn-ea"/>
                          <a:cs typeface="+mn-cs"/>
                        </a:rPr>
                        <a:t>loss</a:t>
                      </a:r>
                      <a:r>
                        <a:rPr lang="zh-CN" altLang="en-US" sz="1600" u="none" strike="noStrike" dirty="0">
                          <a:solidFill>
                            <a:schemeClr val="dk1"/>
                          </a:solidFill>
                          <a:effectLst/>
                          <a:latin typeface="+mn-lt"/>
                          <a:ea typeface="+mn-ea"/>
                          <a:cs typeface="+mn-cs"/>
                        </a:rPr>
                        <a:t>只会回传给对生成这个框有贡献的那些点。</a:t>
                      </a:r>
                    </a:p>
                  </a:txBody>
                  <a:tcPr marL="6350" marR="6350" marT="6350" marB="0" anchor="ctr"/>
                </a:tc>
                <a:extLst>
                  <a:ext uri="{0D108BD9-81ED-4DB2-BD59-A6C34878D82A}">
                    <a16:rowId xmlns:a16="http://schemas.microsoft.com/office/drawing/2014/main" val="553944926"/>
                  </a:ext>
                </a:extLst>
              </a:tr>
              <a:tr h="177800">
                <a:tc>
                  <a:txBody>
                    <a:bodyPr/>
                    <a:lstStyle/>
                    <a:p>
                      <a:pPr algn="l" fontAlgn="ctr"/>
                      <a:r>
                        <a:rPr lang="en-US" sz="1600" u="none" strike="noStrike">
                          <a:solidFill>
                            <a:schemeClr val="dk1"/>
                          </a:solidFill>
                          <a:effectLst/>
                          <a:latin typeface="+mn-lt"/>
                          <a:ea typeface="+mn-ea"/>
                          <a:cs typeface="+mn-cs"/>
                        </a:rPr>
                        <a:t>feature layer selection(假free)</a:t>
                      </a:r>
                    </a:p>
                  </a:txBody>
                  <a:tcPr marL="6350" marR="6350" marT="6350" marB="0" anchor="ctr"/>
                </a:tc>
                <a:tc>
                  <a:txBody>
                    <a:bodyPr/>
                    <a:lstStyle/>
                    <a:p>
                      <a:pPr algn="l" fontAlgn="ctr"/>
                      <a:endParaRPr lang="zh-CN" altLang="en-US" sz="1600" u="none" strike="noStrike">
                        <a:solidFill>
                          <a:schemeClr val="dk1"/>
                        </a:solidFill>
                        <a:effectLst/>
                        <a:latin typeface="+mn-lt"/>
                        <a:ea typeface="+mn-ea"/>
                        <a:cs typeface="+mn-cs"/>
                      </a:endParaRPr>
                    </a:p>
                  </a:txBody>
                  <a:tcPr marL="6350" marR="6350" marT="6350" marB="0" anchor="ctr"/>
                </a:tc>
                <a:tc>
                  <a:txBody>
                    <a:bodyPr/>
                    <a:lstStyle/>
                    <a:p>
                      <a:pPr algn="l" fontAlgn="ctr"/>
                      <a:r>
                        <a:rPr lang="en-US" altLang="zh-CN" sz="1600" u="none" strike="noStrike">
                          <a:solidFill>
                            <a:schemeClr val="dk1"/>
                          </a:solidFill>
                          <a:effectLst/>
                          <a:latin typeface="+mn-lt"/>
                          <a:ea typeface="+mn-ea"/>
                          <a:cs typeface="+mn-cs"/>
                        </a:rPr>
                        <a:t>42.1</a:t>
                      </a:r>
                    </a:p>
                  </a:txBody>
                  <a:tcPr marL="6350" marR="6350" marT="6350" marB="0" anchor="ctr"/>
                </a:tc>
                <a:tc>
                  <a:txBody>
                    <a:bodyPr/>
                    <a:lstStyle/>
                    <a:p>
                      <a:pPr algn="l" fontAlgn="ctr"/>
                      <a:r>
                        <a:rPr lang="en-US" sz="1600" u="none" strike="noStrike" dirty="0" err="1">
                          <a:solidFill>
                            <a:schemeClr val="dk1"/>
                          </a:solidFill>
                          <a:effectLst/>
                          <a:latin typeface="+mn-lt"/>
                          <a:ea typeface="+mn-ea"/>
                          <a:cs typeface="+mn-cs"/>
                        </a:rPr>
                        <a:t>RetinaNet+FSAF</a:t>
                      </a:r>
                      <a:r>
                        <a:rPr lang="en-US" sz="1600" u="none" strike="noStrike" dirty="0">
                          <a:solidFill>
                            <a:schemeClr val="dk1"/>
                          </a:solidFill>
                          <a:effectLst/>
                          <a:latin typeface="+mn-lt"/>
                          <a:ea typeface="+mn-ea"/>
                          <a:cs typeface="+mn-cs"/>
                        </a:rPr>
                        <a:t>  = </a:t>
                      </a:r>
                      <a:r>
                        <a:rPr lang="zh-CN" altLang="en-US" sz="1600" u="none" strike="noStrike" dirty="0">
                          <a:solidFill>
                            <a:schemeClr val="dk1"/>
                          </a:solidFill>
                          <a:effectLst/>
                          <a:latin typeface="+mn-lt"/>
                          <a:ea typeface="+mn-ea"/>
                          <a:cs typeface="+mn-cs"/>
                        </a:rPr>
                        <a:t>依据</a:t>
                      </a:r>
                      <a:r>
                        <a:rPr lang="en-US" sz="1600" u="none" strike="noStrike" dirty="0">
                          <a:solidFill>
                            <a:schemeClr val="dk1"/>
                          </a:solidFill>
                          <a:effectLst/>
                          <a:latin typeface="+mn-lt"/>
                          <a:ea typeface="+mn-ea"/>
                          <a:cs typeface="+mn-cs"/>
                        </a:rPr>
                        <a:t>anchor-free</a:t>
                      </a:r>
                      <a:r>
                        <a:rPr lang="zh-CN" altLang="en-US" sz="1600" u="none" strike="noStrike" dirty="0">
                          <a:solidFill>
                            <a:schemeClr val="dk1"/>
                          </a:solidFill>
                          <a:effectLst/>
                          <a:latin typeface="+mn-lt"/>
                          <a:ea typeface="+mn-ea"/>
                          <a:cs typeface="+mn-cs"/>
                        </a:rPr>
                        <a:t>分支计算</a:t>
                      </a:r>
                      <a:r>
                        <a:rPr lang="en-US" sz="1600" u="none" strike="noStrike" dirty="0">
                          <a:solidFill>
                            <a:schemeClr val="dk1"/>
                          </a:solidFill>
                          <a:effectLst/>
                          <a:latin typeface="+mn-lt"/>
                          <a:ea typeface="+mn-ea"/>
                          <a:cs typeface="+mn-cs"/>
                        </a:rPr>
                        <a:t>loss</a:t>
                      </a:r>
                      <a:r>
                        <a:rPr lang="zh-CN" altLang="en-US" sz="1600" u="none" strike="noStrike" dirty="0">
                          <a:solidFill>
                            <a:schemeClr val="dk1"/>
                          </a:solidFill>
                          <a:effectLst/>
                          <a:latin typeface="+mn-lt"/>
                          <a:ea typeface="+mn-ea"/>
                          <a:cs typeface="+mn-cs"/>
                        </a:rPr>
                        <a:t>来在线选择特征图 </a:t>
                      </a:r>
                      <a:r>
                        <a:rPr lang="en-US" altLang="zh-CN" sz="1600" u="none" strike="noStrike" dirty="0">
                          <a:solidFill>
                            <a:schemeClr val="dk1"/>
                          </a:solidFill>
                          <a:effectLst/>
                          <a:latin typeface="+mn-lt"/>
                          <a:ea typeface="+mn-ea"/>
                          <a:cs typeface="+mn-cs"/>
                        </a:rPr>
                        <a:t>+ </a:t>
                      </a:r>
                      <a:r>
                        <a:rPr lang="en-US" sz="1600" u="none" strike="noStrike" dirty="0">
                          <a:solidFill>
                            <a:schemeClr val="dk1"/>
                          </a:solidFill>
                          <a:effectLst/>
                          <a:latin typeface="+mn-lt"/>
                          <a:ea typeface="+mn-ea"/>
                          <a:cs typeface="+mn-cs"/>
                        </a:rPr>
                        <a:t>anchor-based</a:t>
                      </a:r>
                      <a:r>
                        <a:rPr lang="zh-CN" altLang="en-US" sz="1600" u="none" strike="noStrike" dirty="0">
                          <a:solidFill>
                            <a:schemeClr val="dk1"/>
                          </a:solidFill>
                          <a:effectLst/>
                          <a:latin typeface="+mn-lt"/>
                          <a:ea typeface="+mn-ea"/>
                          <a:cs typeface="+mn-cs"/>
                        </a:rPr>
                        <a:t>与</a:t>
                      </a:r>
                      <a:r>
                        <a:rPr lang="en-US" sz="1600" u="none" strike="noStrike" dirty="0">
                          <a:solidFill>
                            <a:schemeClr val="dk1"/>
                          </a:solidFill>
                          <a:effectLst/>
                          <a:latin typeface="+mn-lt"/>
                          <a:ea typeface="+mn-ea"/>
                          <a:cs typeface="+mn-cs"/>
                        </a:rPr>
                        <a:t>anchor-free</a:t>
                      </a:r>
                      <a:r>
                        <a:rPr lang="zh-CN" altLang="en-US" sz="1600" u="none" strike="noStrike" dirty="0">
                          <a:solidFill>
                            <a:schemeClr val="dk1"/>
                          </a:solidFill>
                          <a:effectLst/>
                          <a:latin typeface="+mn-lt"/>
                          <a:ea typeface="+mn-ea"/>
                          <a:cs typeface="+mn-cs"/>
                        </a:rPr>
                        <a:t>联合训练才能显著提高性能。</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319698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BD8ADE-C238-4569-962B-7B5AB1F9B49B}"/>
              </a:ext>
            </a:extLst>
          </p:cNvPr>
          <p:cNvSpPr>
            <a:spLocks noGrp="1"/>
          </p:cNvSpPr>
          <p:nvPr>
            <p:ph type="body" sz="quarter" idx="13"/>
          </p:nvPr>
        </p:nvSpPr>
        <p:spPr>
          <a:xfrm>
            <a:off x="1066800" y="2286000"/>
            <a:ext cx="9753600" cy="392678"/>
          </a:xfrm>
        </p:spPr>
        <p:txBody>
          <a:bodyPr/>
          <a:lstStyle/>
          <a:p>
            <a:r>
              <a:rPr lang="en-US" altLang="zh-CN" dirty="0"/>
              <a:t>1.</a:t>
            </a:r>
            <a:r>
              <a:rPr lang="zh-CN" altLang="en-US" dirty="0"/>
              <a:t>双边分支网络</a:t>
            </a:r>
            <a:r>
              <a:rPr lang="en-US" altLang="zh-CN" dirty="0"/>
              <a:t>BBN(few shot)</a:t>
            </a:r>
            <a:r>
              <a:rPr lang="zh-CN" altLang="en-US" dirty="0"/>
              <a:t>在长尾分布问题上的对比分析。</a:t>
            </a:r>
          </a:p>
        </p:txBody>
      </p:sp>
      <p:sp>
        <p:nvSpPr>
          <p:cNvPr id="3" name="标题 2">
            <a:extLst>
              <a:ext uri="{FF2B5EF4-FFF2-40B4-BE49-F238E27FC236}">
                <a16:creationId xmlns:a16="http://schemas.microsoft.com/office/drawing/2014/main" id="{3A3226AC-0877-42D7-94D2-F5C38FE63515}"/>
              </a:ext>
            </a:extLst>
          </p:cNvPr>
          <p:cNvSpPr>
            <a:spLocks noGrp="1"/>
          </p:cNvSpPr>
          <p:nvPr>
            <p:ph type="title"/>
          </p:nvPr>
        </p:nvSpPr>
        <p:spPr/>
        <p:txBody>
          <a:bodyPr/>
          <a:lstStyle/>
          <a:p>
            <a:r>
              <a:rPr lang="zh-CN" altLang="en-US" dirty="0"/>
              <a:t>我接下来需要做的</a:t>
            </a:r>
          </a:p>
        </p:txBody>
      </p:sp>
      <p:sp>
        <p:nvSpPr>
          <p:cNvPr id="4" name="文本占位符 3">
            <a:extLst>
              <a:ext uri="{FF2B5EF4-FFF2-40B4-BE49-F238E27FC236}">
                <a16:creationId xmlns:a16="http://schemas.microsoft.com/office/drawing/2014/main" id="{943A158E-6A54-4645-9C93-5E176B44D44B}"/>
              </a:ext>
            </a:extLst>
          </p:cNvPr>
          <p:cNvSpPr>
            <a:spLocks noGrp="1"/>
          </p:cNvSpPr>
          <p:nvPr>
            <p:ph type="body" sz="quarter" idx="16"/>
          </p:nvPr>
        </p:nvSpPr>
        <p:spPr/>
        <p:txBody>
          <a:bodyPr/>
          <a:lstStyle/>
          <a:p>
            <a:r>
              <a:rPr lang="en-US" altLang="zh-CN" dirty="0"/>
              <a:t>2. </a:t>
            </a:r>
            <a:r>
              <a:rPr lang="zh-CN" altLang="en-US" dirty="0"/>
              <a:t>写一份</a:t>
            </a:r>
            <a:r>
              <a:rPr lang="en-US" altLang="zh-CN" dirty="0" err="1"/>
              <a:t>reppoints</a:t>
            </a:r>
            <a:r>
              <a:rPr lang="zh-CN" altLang="en-US" dirty="0"/>
              <a:t>的代码分析，读懂</a:t>
            </a:r>
            <a:r>
              <a:rPr lang="en-US" altLang="zh-CN" dirty="0"/>
              <a:t> </a:t>
            </a:r>
            <a:r>
              <a:rPr lang="en-US" altLang="zh-CN" dirty="0" err="1"/>
              <a:t>reppoints</a:t>
            </a:r>
            <a:r>
              <a:rPr lang="zh-CN" altLang="en-US" dirty="0"/>
              <a:t>的计算过程 。</a:t>
            </a:r>
          </a:p>
        </p:txBody>
      </p:sp>
    </p:spTree>
    <p:extLst>
      <p:ext uri="{BB962C8B-B14F-4D97-AF65-F5344CB8AC3E}">
        <p14:creationId xmlns:p14="http://schemas.microsoft.com/office/powerpoint/2010/main" val="2252583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4D8EEB-8638-4275-9C3B-BA0115C8BFC4}"/>
              </a:ext>
            </a:extLst>
          </p:cNvPr>
          <p:cNvSpPr>
            <a:spLocks noGrp="1"/>
          </p:cNvSpPr>
          <p:nvPr>
            <p:ph type="body" sz="quarter" idx="13"/>
          </p:nvPr>
        </p:nvSpPr>
        <p:spPr>
          <a:xfrm>
            <a:off x="1066800" y="3244334"/>
            <a:ext cx="9448800" cy="870466"/>
          </a:xfrm>
        </p:spPr>
        <p:txBody>
          <a:bodyPr/>
          <a:lstStyle/>
          <a:p>
            <a:r>
              <a:rPr lang="zh-CN" altLang="en-US" dirty="0"/>
              <a:t>通过卷积网络生成两个</a:t>
            </a:r>
            <a:r>
              <a:rPr lang="en-US" altLang="zh-CN" dirty="0"/>
              <a:t>heatmap</a:t>
            </a:r>
            <a:r>
              <a:rPr lang="zh-CN" altLang="en-US" dirty="0"/>
              <a:t>分别对应左上角和右下角的点，并生成一个</a:t>
            </a:r>
            <a:r>
              <a:rPr lang="en-US" altLang="zh-CN" dirty="0"/>
              <a:t>embedding vector</a:t>
            </a:r>
            <a:r>
              <a:rPr lang="zh-CN" altLang="en-US" dirty="0"/>
              <a:t>，属于相同目标的嵌入向量更相似，利用</a:t>
            </a:r>
            <a:r>
              <a:rPr lang="en-US" altLang="zh-CN" dirty="0"/>
              <a:t>embedding vector</a:t>
            </a:r>
            <a:r>
              <a:rPr lang="zh-CN" altLang="en-US" dirty="0"/>
              <a:t>来把属于同一类别的点组合起来构成</a:t>
            </a:r>
            <a:r>
              <a:rPr lang="en-US" altLang="zh-CN" dirty="0"/>
              <a:t>box</a:t>
            </a:r>
            <a:r>
              <a:rPr lang="zh-CN" altLang="en-US" dirty="0"/>
              <a:t>。</a:t>
            </a:r>
          </a:p>
        </p:txBody>
      </p:sp>
      <p:sp>
        <p:nvSpPr>
          <p:cNvPr id="3" name="标题 2">
            <a:extLst>
              <a:ext uri="{FF2B5EF4-FFF2-40B4-BE49-F238E27FC236}">
                <a16:creationId xmlns:a16="http://schemas.microsoft.com/office/drawing/2014/main" id="{3D49DB7A-C33E-41BD-854E-197273584E54}"/>
              </a:ext>
            </a:extLst>
          </p:cNvPr>
          <p:cNvSpPr>
            <a:spLocks noGrp="1"/>
          </p:cNvSpPr>
          <p:nvPr>
            <p:ph type="title"/>
          </p:nvPr>
        </p:nvSpPr>
        <p:spPr/>
        <p:txBody>
          <a:bodyPr/>
          <a:lstStyle/>
          <a:p>
            <a:r>
              <a:rPr lang="en-US" altLang="zh-CN" dirty="0" err="1"/>
              <a:t>CornerNet</a:t>
            </a:r>
            <a:endParaRPr lang="zh-CN" altLang="en-US" dirty="0"/>
          </a:p>
        </p:txBody>
      </p:sp>
      <p:sp>
        <p:nvSpPr>
          <p:cNvPr id="4" name="文本占位符 3">
            <a:extLst>
              <a:ext uri="{FF2B5EF4-FFF2-40B4-BE49-F238E27FC236}">
                <a16:creationId xmlns:a16="http://schemas.microsoft.com/office/drawing/2014/main" id="{8F5F5143-3B57-405A-BB43-2C45752DD1E4}"/>
              </a:ext>
            </a:extLst>
          </p:cNvPr>
          <p:cNvSpPr>
            <a:spLocks noGrp="1"/>
          </p:cNvSpPr>
          <p:nvPr>
            <p:ph type="body" sz="quarter" idx="16"/>
          </p:nvPr>
        </p:nvSpPr>
        <p:spPr>
          <a:xfrm>
            <a:off x="1066800" y="2108497"/>
            <a:ext cx="9220200" cy="369332"/>
          </a:xfrm>
        </p:spPr>
        <p:txBody>
          <a:bodyPr/>
          <a:lstStyle/>
          <a:p>
            <a:r>
              <a:rPr lang="zh-CN" altLang="en-US" b="1" dirty="0"/>
              <a:t>主要思想就是把</a:t>
            </a:r>
            <a:r>
              <a:rPr lang="en-US" altLang="zh-CN" b="1" dirty="0"/>
              <a:t>boxes</a:t>
            </a:r>
            <a:r>
              <a:rPr lang="zh-CN" altLang="en-US" b="1" dirty="0"/>
              <a:t>看作左上和右下两个点，这样目标检测就变成了两个关键点的检测。</a:t>
            </a:r>
            <a:endParaRPr lang="zh-CN" altLang="en-US" dirty="0"/>
          </a:p>
        </p:txBody>
      </p:sp>
      <p:sp>
        <p:nvSpPr>
          <p:cNvPr id="5" name="文本占位符 3">
            <a:extLst>
              <a:ext uri="{FF2B5EF4-FFF2-40B4-BE49-F238E27FC236}">
                <a16:creationId xmlns:a16="http://schemas.microsoft.com/office/drawing/2014/main" id="{2C678950-EF65-489F-BB46-D06B5B88A5AE}"/>
              </a:ext>
            </a:extLst>
          </p:cNvPr>
          <p:cNvSpPr txBox="1">
            <a:spLocks/>
          </p:cNvSpPr>
          <p:nvPr/>
        </p:nvSpPr>
        <p:spPr>
          <a:xfrm>
            <a:off x="1066800" y="464820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论文提出一种针对关键点预测的新池化方式，即</a:t>
            </a:r>
            <a:r>
              <a:rPr lang="en-US" altLang="zh-CN" dirty="0"/>
              <a:t>corner pooling</a:t>
            </a:r>
            <a:r>
              <a:rPr lang="zh-CN" altLang="en-US" dirty="0"/>
              <a:t>。</a:t>
            </a:r>
            <a:endParaRPr lang="zh-CN" altLang="en-US" kern="0" dirty="0">
              <a:solidFill>
                <a:sysClr val="windowText" lastClr="000000"/>
              </a:solidFill>
            </a:endParaRPr>
          </a:p>
        </p:txBody>
      </p:sp>
    </p:spTree>
    <p:extLst>
      <p:ext uri="{BB962C8B-B14F-4D97-AF65-F5344CB8AC3E}">
        <p14:creationId xmlns:p14="http://schemas.microsoft.com/office/powerpoint/2010/main" val="239801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856C1F-9B20-49FD-BD72-63B974FC25A8}"/>
              </a:ext>
            </a:extLst>
          </p:cNvPr>
          <p:cNvSpPr>
            <a:spLocks noGrp="1"/>
          </p:cNvSpPr>
          <p:nvPr>
            <p:ph type="body" sz="quarter" idx="13"/>
          </p:nvPr>
        </p:nvSpPr>
        <p:spPr>
          <a:xfrm>
            <a:off x="1066800" y="2262940"/>
            <a:ext cx="9748520" cy="369332"/>
          </a:xfrm>
        </p:spPr>
        <p:txBody>
          <a:bodyPr/>
          <a:lstStyle/>
          <a:p>
            <a:r>
              <a:rPr lang="en-US" altLang="zh-CN" dirty="0"/>
              <a:t>1. Anchor-based</a:t>
            </a:r>
            <a:r>
              <a:rPr lang="zh-CN" altLang="en-US" dirty="0"/>
              <a:t>的方法需要</a:t>
            </a:r>
            <a:r>
              <a:rPr lang="en-US" altLang="zh-CN"/>
              <a:t>anchor</a:t>
            </a:r>
            <a:r>
              <a:rPr lang="zh-CN" altLang="en-US"/>
              <a:t>覆盖</a:t>
            </a:r>
            <a:r>
              <a:rPr lang="zh-CN" altLang="en-US" dirty="0"/>
              <a:t>所有的</a:t>
            </a:r>
            <a:r>
              <a:rPr lang="en-US" altLang="zh-CN" dirty="0"/>
              <a:t>ground truth box</a:t>
            </a:r>
            <a:r>
              <a:rPr lang="zh-CN" altLang="en-US" dirty="0"/>
              <a:t>并且</a:t>
            </a:r>
            <a:r>
              <a:rPr lang="en-US" altLang="zh-CN" dirty="0"/>
              <a:t>IOU</a:t>
            </a:r>
            <a:r>
              <a:rPr lang="zh-CN" altLang="en-US" dirty="0"/>
              <a:t>比较大，所以就需要非常多密集分布的</a:t>
            </a:r>
            <a:r>
              <a:rPr lang="en-US" altLang="zh-CN" dirty="0"/>
              <a:t>anchor</a:t>
            </a:r>
            <a:r>
              <a:rPr lang="zh-CN" altLang="en-US" dirty="0"/>
              <a:t>，导致了正负样本的严重不平衡。</a:t>
            </a:r>
          </a:p>
        </p:txBody>
      </p:sp>
      <p:sp>
        <p:nvSpPr>
          <p:cNvPr id="3" name="文本占位符 2">
            <a:extLst>
              <a:ext uri="{FF2B5EF4-FFF2-40B4-BE49-F238E27FC236}">
                <a16:creationId xmlns:a16="http://schemas.microsoft.com/office/drawing/2014/main" id="{890373C2-9A9C-4A23-BFD5-C1912F93F94E}"/>
              </a:ext>
            </a:extLst>
          </p:cNvPr>
          <p:cNvSpPr>
            <a:spLocks noGrp="1"/>
          </p:cNvSpPr>
          <p:nvPr>
            <p:ph type="body" sz="quarter" idx="16"/>
          </p:nvPr>
        </p:nvSpPr>
        <p:spPr>
          <a:xfrm>
            <a:off x="1071880" y="3581400"/>
            <a:ext cx="9743440" cy="369332"/>
          </a:xfrm>
        </p:spPr>
        <p:txBody>
          <a:bodyPr/>
          <a:lstStyle/>
          <a:p>
            <a:r>
              <a:rPr lang="en-US" altLang="zh-CN" dirty="0"/>
              <a:t>2. anchor</a:t>
            </a:r>
            <a:r>
              <a:rPr lang="zh-CN" altLang="en-US" dirty="0"/>
              <a:t>的大小、比例与数量都需要人为的设计，在</a:t>
            </a:r>
            <a:r>
              <a:rPr lang="en-US" altLang="zh-CN" dirty="0"/>
              <a:t>multi-scale</a:t>
            </a:r>
            <a:r>
              <a:rPr lang="zh-CN" altLang="en-US" dirty="0"/>
              <a:t>的时候会更加明显，这种人为设定的方式可能不符合物体实际情况。</a:t>
            </a:r>
          </a:p>
        </p:txBody>
      </p:sp>
      <p:sp>
        <p:nvSpPr>
          <p:cNvPr id="4" name="文本占位符 2">
            <a:extLst>
              <a:ext uri="{FF2B5EF4-FFF2-40B4-BE49-F238E27FC236}">
                <a16:creationId xmlns:a16="http://schemas.microsoft.com/office/drawing/2014/main" id="{FA61B5E4-6718-4103-BEAA-55A1B1A070D4}"/>
              </a:ext>
            </a:extLst>
          </p:cNvPr>
          <p:cNvSpPr txBox="1">
            <a:spLocks/>
          </p:cNvSpPr>
          <p:nvPr/>
        </p:nvSpPr>
        <p:spPr>
          <a:xfrm>
            <a:off x="1076960" y="4648200"/>
            <a:ext cx="9743440" cy="37949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a:t>
            </a:r>
            <a:r>
              <a:rPr lang="zh-CN" altLang="en-US" dirty="0"/>
              <a:t>作者受到</a:t>
            </a:r>
            <a:r>
              <a:rPr lang="en-US" altLang="zh-CN" dirty="0" err="1"/>
              <a:t>keypoint</a:t>
            </a:r>
            <a:r>
              <a:rPr lang="zh-CN" altLang="en-US" dirty="0"/>
              <a:t>问题的启发，想到用关键点检测找到</a:t>
            </a:r>
            <a:r>
              <a:rPr lang="en-US" altLang="zh-CN" dirty="0"/>
              <a:t>top-left</a:t>
            </a:r>
            <a:r>
              <a:rPr lang="zh-CN" altLang="en-US" dirty="0"/>
              <a:t>和</a:t>
            </a:r>
            <a:r>
              <a:rPr lang="en-US" altLang="zh-CN" dirty="0"/>
              <a:t>Bottom-right</a:t>
            </a:r>
            <a:r>
              <a:rPr lang="zh-CN" altLang="en-US" dirty="0"/>
              <a:t>两个点，来准确框出一个目标。</a:t>
            </a:r>
            <a:endParaRPr lang="zh-CN" altLang="en-US" kern="0" dirty="0">
              <a:solidFill>
                <a:sysClr val="windowText" lastClr="000000"/>
              </a:solidFill>
            </a:endParaRPr>
          </a:p>
        </p:txBody>
      </p:sp>
    </p:spTree>
    <p:extLst>
      <p:ext uri="{BB962C8B-B14F-4D97-AF65-F5344CB8AC3E}">
        <p14:creationId xmlns:p14="http://schemas.microsoft.com/office/powerpoint/2010/main" val="310610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B96CE4-46D4-441B-B1F7-DB8478F511B0}"/>
              </a:ext>
            </a:extLst>
          </p:cNvPr>
          <p:cNvSpPr>
            <a:spLocks noGrp="1"/>
          </p:cNvSpPr>
          <p:nvPr>
            <p:ph type="body" sz="quarter" idx="13"/>
          </p:nvPr>
        </p:nvSpPr>
        <p:spPr>
          <a:xfrm>
            <a:off x="1031240" y="2133600"/>
            <a:ext cx="10058400" cy="369332"/>
          </a:xfrm>
        </p:spPr>
        <p:txBody>
          <a:bodyPr/>
          <a:lstStyle/>
          <a:p>
            <a:r>
              <a:rPr lang="zh-CN" altLang="en-US" dirty="0"/>
              <a:t>灵感来源于</a:t>
            </a:r>
            <a:r>
              <a:rPr lang="en-US" altLang="zh-CN" dirty="0"/>
              <a:t>Newell</a:t>
            </a:r>
            <a:r>
              <a:rPr lang="zh-CN" altLang="en-US" dirty="0"/>
              <a:t>的多人姿态估计研究中的</a:t>
            </a:r>
            <a:r>
              <a:rPr lang="en-US" altLang="zh-CN" dirty="0"/>
              <a:t>Bottom-Up</a:t>
            </a:r>
            <a:r>
              <a:rPr lang="zh-CN" altLang="en-US" dirty="0"/>
              <a:t>的思想，利用</a:t>
            </a:r>
            <a:r>
              <a:rPr lang="en-US" altLang="zh-CN" dirty="0"/>
              <a:t>embedding</a:t>
            </a:r>
            <a:r>
              <a:rPr lang="zh-CN" altLang="en-US" dirty="0"/>
              <a:t>后的角点的距离区分左上角和右下角的</a:t>
            </a:r>
            <a:r>
              <a:rPr lang="en-US" altLang="zh-CN" dirty="0"/>
              <a:t>corner</a:t>
            </a:r>
            <a:r>
              <a:rPr lang="zh-CN" altLang="en-US" dirty="0"/>
              <a:t>是否属于一个类别，从而确定</a:t>
            </a:r>
            <a:r>
              <a:rPr lang="en-US" altLang="zh-CN" dirty="0"/>
              <a:t>anchor</a:t>
            </a:r>
            <a:r>
              <a:rPr lang="zh-CN" altLang="en-US" dirty="0"/>
              <a:t>。</a:t>
            </a:r>
          </a:p>
        </p:txBody>
      </p:sp>
      <p:sp>
        <p:nvSpPr>
          <p:cNvPr id="3" name="文本占位符 2">
            <a:extLst>
              <a:ext uri="{FF2B5EF4-FFF2-40B4-BE49-F238E27FC236}">
                <a16:creationId xmlns:a16="http://schemas.microsoft.com/office/drawing/2014/main" id="{A9F6BE20-F1D0-4EED-A286-8221EC56541B}"/>
              </a:ext>
            </a:extLst>
          </p:cNvPr>
          <p:cNvSpPr>
            <a:spLocks noGrp="1"/>
          </p:cNvSpPr>
          <p:nvPr>
            <p:ph type="body" sz="quarter" idx="16"/>
          </p:nvPr>
        </p:nvSpPr>
        <p:spPr>
          <a:xfrm>
            <a:off x="1031240" y="3429000"/>
            <a:ext cx="10058400" cy="369332"/>
          </a:xfrm>
        </p:spPr>
        <p:txBody>
          <a:bodyPr/>
          <a:lstStyle/>
          <a:p>
            <a:r>
              <a:rPr lang="zh-CN" altLang="en-US" dirty="0"/>
              <a:t>文章的</a:t>
            </a:r>
            <a:r>
              <a:rPr lang="en-US" altLang="zh-CN" dirty="0"/>
              <a:t>Corner Pooling</a:t>
            </a:r>
            <a:r>
              <a:rPr lang="zh-CN" altLang="en-US" dirty="0"/>
              <a:t>来确保网络得到足够的信息，这比一般的临近位置</a:t>
            </a:r>
            <a:r>
              <a:rPr lang="en-US" altLang="zh-CN" dirty="0"/>
              <a:t>pooling</a:t>
            </a:r>
            <a:r>
              <a:rPr lang="zh-CN" altLang="en-US" dirty="0"/>
              <a:t>更加有效。</a:t>
            </a:r>
          </a:p>
        </p:txBody>
      </p:sp>
      <p:sp>
        <p:nvSpPr>
          <p:cNvPr id="4" name="文本占位符 1">
            <a:extLst>
              <a:ext uri="{FF2B5EF4-FFF2-40B4-BE49-F238E27FC236}">
                <a16:creationId xmlns:a16="http://schemas.microsoft.com/office/drawing/2014/main" id="{4BCBE334-9EB4-42CA-B437-C15A9162073C}"/>
              </a:ext>
            </a:extLst>
          </p:cNvPr>
          <p:cNvSpPr txBox="1">
            <a:spLocks/>
          </p:cNvSpPr>
          <p:nvPr/>
        </p:nvSpPr>
        <p:spPr>
          <a:xfrm>
            <a:off x="1031240" y="4419600"/>
            <a:ext cx="9941560" cy="44346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本文中，在</a:t>
            </a:r>
            <a:r>
              <a:rPr lang="en-US" altLang="zh-CN" kern="0" dirty="0" err="1">
                <a:solidFill>
                  <a:sysClr val="windowText" lastClr="000000"/>
                </a:solidFill>
              </a:rPr>
              <a:t>CornerNet</a:t>
            </a:r>
            <a:r>
              <a:rPr lang="zh-CN" altLang="en-US" kern="0" dirty="0">
                <a:solidFill>
                  <a:sysClr val="windowText" lastClr="000000"/>
                </a:solidFill>
              </a:rPr>
              <a:t>，卷积神经网络预测两份热力图，来代表不同类别的角点位置，一份代表左上角，一份代表右下角。同时网络还为每一个检测到的点预测一个特征向量，使得来自同一个物体之间的两个角点的向量之间的距离很小，为了得到更为致密的检测框，网络还输出一个偏移量，以此来轻微地调整角点的位置。</a:t>
            </a:r>
          </a:p>
        </p:txBody>
      </p:sp>
    </p:spTree>
    <p:extLst>
      <p:ext uri="{BB962C8B-B14F-4D97-AF65-F5344CB8AC3E}">
        <p14:creationId xmlns:p14="http://schemas.microsoft.com/office/powerpoint/2010/main" val="176377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1D3728-7EA4-412D-91C9-6C93D808EC37}"/>
              </a:ext>
            </a:extLst>
          </p:cNvPr>
          <p:cNvSpPr>
            <a:spLocks noGrp="1"/>
          </p:cNvSpPr>
          <p:nvPr>
            <p:ph type="body" sz="quarter" idx="13"/>
          </p:nvPr>
        </p:nvSpPr>
        <p:spPr/>
        <p:txBody>
          <a:bodyPr/>
          <a:lstStyle/>
          <a:p>
            <a:r>
              <a:rPr lang="en-US" altLang="zh-CN" dirty="0"/>
              <a:t>1. </a:t>
            </a:r>
            <a:r>
              <a:rPr lang="zh-CN" altLang="en-US" dirty="0"/>
              <a:t>输入一张图像，经过</a:t>
            </a:r>
            <a:r>
              <a:rPr lang="en-US" altLang="zh-CN" dirty="0"/>
              <a:t>backbone</a:t>
            </a:r>
            <a:r>
              <a:rPr lang="zh-CN" altLang="en-US" dirty="0"/>
              <a:t>网络（</a:t>
            </a:r>
            <a:r>
              <a:rPr lang="en-US" altLang="zh-CN" dirty="0"/>
              <a:t>Hourglass network</a:t>
            </a:r>
            <a:r>
              <a:rPr lang="zh-CN" altLang="en-US" dirty="0"/>
              <a:t>）后，得到</a:t>
            </a:r>
            <a:r>
              <a:rPr lang="en-US" altLang="zh-CN" dirty="0"/>
              <a:t>feature map</a:t>
            </a:r>
            <a:r>
              <a:rPr lang="zh-CN" altLang="en-US" dirty="0"/>
              <a:t>。</a:t>
            </a:r>
          </a:p>
        </p:txBody>
      </p:sp>
      <p:sp>
        <p:nvSpPr>
          <p:cNvPr id="3" name="文本占位符 2">
            <a:extLst>
              <a:ext uri="{FF2B5EF4-FFF2-40B4-BE49-F238E27FC236}">
                <a16:creationId xmlns:a16="http://schemas.microsoft.com/office/drawing/2014/main" id="{4A35896F-F39B-434A-B78E-93677F84A2FB}"/>
              </a:ext>
            </a:extLst>
          </p:cNvPr>
          <p:cNvSpPr>
            <a:spLocks noGrp="1"/>
          </p:cNvSpPr>
          <p:nvPr>
            <p:ph type="body" sz="quarter" idx="16"/>
          </p:nvPr>
        </p:nvSpPr>
        <p:spPr>
          <a:xfrm>
            <a:off x="1066800" y="3116858"/>
            <a:ext cx="9753600" cy="392678"/>
          </a:xfrm>
        </p:spPr>
        <p:txBody>
          <a:bodyPr/>
          <a:lstStyle/>
          <a:p>
            <a:r>
              <a:rPr lang="en-US" altLang="zh-CN" dirty="0"/>
              <a:t>2. </a:t>
            </a:r>
            <a:r>
              <a:rPr lang="zh-CN" altLang="en-US" dirty="0"/>
              <a:t>将</a:t>
            </a:r>
            <a:r>
              <a:rPr lang="en-US" altLang="zh-CN" dirty="0"/>
              <a:t>feature map</a:t>
            </a:r>
            <a:r>
              <a:rPr lang="zh-CN" altLang="en-US" dirty="0"/>
              <a:t>同时输入到两个</a:t>
            </a:r>
            <a:r>
              <a:rPr lang="en-US" altLang="zh-CN" dirty="0"/>
              <a:t>branch</a:t>
            </a:r>
            <a:r>
              <a:rPr lang="zh-CN" altLang="en-US" dirty="0"/>
              <a:t>，分别用于预测</a:t>
            </a:r>
            <a:r>
              <a:rPr lang="en-US" altLang="zh-CN" dirty="0"/>
              <a:t>Top-Left Corners</a:t>
            </a:r>
            <a:r>
              <a:rPr lang="zh-CN" altLang="en-US" dirty="0"/>
              <a:t>和</a:t>
            </a:r>
            <a:r>
              <a:rPr lang="en-US" altLang="zh-CN" dirty="0"/>
              <a:t>Bottom-right Corners</a:t>
            </a:r>
            <a:r>
              <a:rPr lang="zh-CN" altLang="en-US" dirty="0"/>
              <a:t>。</a:t>
            </a:r>
          </a:p>
        </p:txBody>
      </p:sp>
      <p:sp>
        <p:nvSpPr>
          <p:cNvPr id="4" name="文本占位符 3">
            <a:extLst>
              <a:ext uri="{FF2B5EF4-FFF2-40B4-BE49-F238E27FC236}">
                <a16:creationId xmlns:a16="http://schemas.microsoft.com/office/drawing/2014/main" id="{81C0ECB6-8780-407F-A449-4B6E65A54F64}"/>
              </a:ext>
            </a:extLst>
          </p:cNvPr>
          <p:cNvSpPr>
            <a:spLocks noGrp="1"/>
          </p:cNvSpPr>
          <p:nvPr>
            <p:ph type="body" sz="quarter" idx="17"/>
          </p:nvPr>
        </p:nvSpPr>
        <p:spPr>
          <a:xfrm>
            <a:off x="1066800" y="4036648"/>
            <a:ext cx="9753600" cy="392678"/>
          </a:xfrm>
        </p:spPr>
        <p:txBody>
          <a:bodyPr/>
          <a:lstStyle/>
          <a:p>
            <a:r>
              <a:rPr lang="en-US" altLang="zh-CN" dirty="0"/>
              <a:t>3. </a:t>
            </a:r>
            <a:r>
              <a:rPr lang="zh-CN" altLang="en-US" dirty="0"/>
              <a:t>两个</a:t>
            </a:r>
            <a:r>
              <a:rPr lang="en-US" altLang="zh-CN" dirty="0"/>
              <a:t>branch</a:t>
            </a:r>
            <a:r>
              <a:rPr lang="zh-CN" altLang="en-US" dirty="0"/>
              <a:t>都会先经过一个叫</a:t>
            </a:r>
            <a:r>
              <a:rPr lang="en-US" altLang="zh-CN" dirty="0"/>
              <a:t>Corner Pooling</a:t>
            </a:r>
            <a:r>
              <a:rPr lang="zh-CN" altLang="en-US" dirty="0"/>
              <a:t>的网络，最后输出三个结果，分别是</a:t>
            </a:r>
            <a:r>
              <a:rPr lang="en-US" altLang="zh-CN" dirty="0"/>
              <a:t>Heatmaps. Embeddings. Offsets</a:t>
            </a:r>
            <a:r>
              <a:rPr lang="zh-CN" altLang="en-US" dirty="0"/>
              <a:t>。</a:t>
            </a:r>
          </a:p>
        </p:txBody>
      </p:sp>
      <p:sp>
        <p:nvSpPr>
          <p:cNvPr id="5" name="文本占位符 3">
            <a:extLst>
              <a:ext uri="{FF2B5EF4-FFF2-40B4-BE49-F238E27FC236}">
                <a16:creationId xmlns:a16="http://schemas.microsoft.com/office/drawing/2014/main" id="{6F8438CC-5819-4D6F-99FB-9C7C5E4D6E1B}"/>
              </a:ext>
            </a:extLst>
          </p:cNvPr>
          <p:cNvSpPr txBox="1">
            <a:spLocks/>
          </p:cNvSpPr>
          <p:nvPr/>
        </p:nvSpPr>
        <p:spPr>
          <a:xfrm>
            <a:off x="1066800" y="4956438"/>
            <a:ext cx="100584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4. </a:t>
            </a:r>
            <a:r>
              <a:rPr lang="zh-CN" altLang="en-US" dirty="0"/>
              <a:t>根据</a:t>
            </a:r>
            <a:r>
              <a:rPr lang="en-US" altLang="zh-CN" dirty="0"/>
              <a:t>Heatmaps</a:t>
            </a:r>
            <a:r>
              <a:rPr lang="zh-CN" altLang="en-US" dirty="0"/>
              <a:t>能够得到物体的左上角点和右下角点，根据</a:t>
            </a:r>
            <a:r>
              <a:rPr lang="en-US" altLang="zh-CN" dirty="0"/>
              <a:t>Offsets</a:t>
            </a:r>
            <a:r>
              <a:rPr lang="zh-CN" altLang="en-US" dirty="0"/>
              <a:t>对左上角和右下角点位置进行更加精细的微调，根据</a:t>
            </a:r>
            <a:r>
              <a:rPr lang="en-US" altLang="zh-CN" dirty="0"/>
              <a:t>Embeddings</a:t>
            </a:r>
            <a:r>
              <a:rPr lang="zh-CN" altLang="en-US" dirty="0"/>
              <a:t>可以将同一个物体的左上角和右下角点进行匹配，得到到最终的目标框。</a:t>
            </a:r>
          </a:p>
        </p:txBody>
      </p:sp>
    </p:spTree>
    <p:extLst>
      <p:ext uri="{BB962C8B-B14F-4D97-AF65-F5344CB8AC3E}">
        <p14:creationId xmlns:p14="http://schemas.microsoft.com/office/powerpoint/2010/main" val="217896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F4D20A3-A95B-4A2B-878D-E5754F6C7ABC}"/>
              </a:ext>
            </a:extLst>
          </p:cNvPr>
          <p:cNvPicPr>
            <a:picLocks noChangeAspect="1"/>
          </p:cNvPicPr>
          <p:nvPr/>
        </p:nvPicPr>
        <p:blipFill>
          <a:blip r:embed="rId2"/>
          <a:stretch>
            <a:fillRect/>
          </a:stretch>
        </p:blipFill>
        <p:spPr>
          <a:xfrm>
            <a:off x="1371600" y="2057400"/>
            <a:ext cx="8644655" cy="4305404"/>
          </a:xfrm>
          <a:prstGeom prst="rect">
            <a:avLst/>
          </a:prstGeom>
        </p:spPr>
      </p:pic>
    </p:spTree>
    <p:extLst>
      <p:ext uri="{BB962C8B-B14F-4D97-AF65-F5344CB8AC3E}">
        <p14:creationId xmlns:p14="http://schemas.microsoft.com/office/powerpoint/2010/main" val="328798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ED6D37-E13D-4D38-B433-9126F9ED1B60}"/>
              </a:ext>
            </a:extLst>
          </p:cNvPr>
          <p:cNvSpPr>
            <a:spLocks noGrp="1"/>
          </p:cNvSpPr>
          <p:nvPr>
            <p:ph type="body" sz="quarter" idx="13"/>
          </p:nvPr>
        </p:nvSpPr>
        <p:spPr>
          <a:xfrm>
            <a:off x="1051560" y="2218132"/>
            <a:ext cx="10210800" cy="369331"/>
          </a:xfrm>
        </p:spPr>
        <p:txBody>
          <a:bodyPr/>
          <a:lstStyle/>
          <a:p>
            <a:r>
              <a:rPr lang="zh-CN" altLang="en-US" dirty="0"/>
              <a:t>每个</a:t>
            </a:r>
            <a:r>
              <a:rPr lang="en-US" altLang="zh-CN" dirty="0"/>
              <a:t>heatmaps</a:t>
            </a:r>
            <a:r>
              <a:rPr lang="zh-CN" altLang="en-US" dirty="0"/>
              <a:t>集合的形式都是</a:t>
            </a:r>
            <a:r>
              <a:rPr lang="en-US" altLang="zh-CN" dirty="0"/>
              <a:t>C*H*W</a:t>
            </a:r>
            <a:r>
              <a:rPr lang="zh-CN" altLang="en-US" dirty="0"/>
              <a:t>，其中</a:t>
            </a:r>
            <a:r>
              <a:rPr lang="en-US" altLang="zh-CN" dirty="0"/>
              <a:t>C</a:t>
            </a:r>
            <a:r>
              <a:rPr lang="zh-CN" altLang="en-US" dirty="0"/>
              <a:t>代表的是检测目标的类别数，</a:t>
            </a:r>
            <a:r>
              <a:rPr lang="en-US" altLang="zh-CN" dirty="0"/>
              <a:t>H</a:t>
            </a:r>
            <a:r>
              <a:rPr lang="zh-CN" altLang="en-US" dirty="0"/>
              <a:t>和</a:t>
            </a:r>
            <a:r>
              <a:rPr lang="en-US" altLang="zh-CN" dirty="0"/>
              <a:t>W</a:t>
            </a:r>
            <a:r>
              <a:rPr lang="zh-CN" altLang="en-US" dirty="0"/>
              <a:t>则代表</a:t>
            </a:r>
            <a:r>
              <a:rPr lang="en-US" altLang="zh-CN" dirty="0"/>
              <a:t>heatmap</a:t>
            </a:r>
            <a:r>
              <a:rPr lang="zh-CN" altLang="en-US" dirty="0"/>
              <a:t>的分辨率。</a:t>
            </a:r>
          </a:p>
        </p:txBody>
      </p:sp>
      <p:sp>
        <p:nvSpPr>
          <p:cNvPr id="3" name="标题 2">
            <a:extLst>
              <a:ext uri="{FF2B5EF4-FFF2-40B4-BE49-F238E27FC236}">
                <a16:creationId xmlns:a16="http://schemas.microsoft.com/office/drawing/2014/main" id="{03048672-E5D4-4478-9613-D2667678151F}"/>
              </a:ext>
            </a:extLst>
          </p:cNvPr>
          <p:cNvSpPr>
            <a:spLocks noGrp="1"/>
          </p:cNvSpPr>
          <p:nvPr>
            <p:ph type="title"/>
          </p:nvPr>
        </p:nvSpPr>
        <p:spPr/>
        <p:txBody>
          <a:bodyPr/>
          <a:lstStyle/>
          <a:p>
            <a:r>
              <a:rPr lang="en-US" altLang="zh-CN" dirty="0"/>
              <a:t>Detecting Corners </a:t>
            </a:r>
            <a:endParaRPr lang="zh-CN" altLang="en-US" dirty="0"/>
          </a:p>
        </p:txBody>
      </p:sp>
      <p:sp>
        <p:nvSpPr>
          <p:cNvPr id="26" name="文本占位符 3">
            <a:extLst>
              <a:ext uri="{FF2B5EF4-FFF2-40B4-BE49-F238E27FC236}">
                <a16:creationId xmlns:a16="http://schemas.microsoft.com/office/drawing/2014/main" id="{E0A2A15D-BD0E-4EF3-9D13-5275603C9634}"/>
              </a:ext>
            </a:extLst>
          </p:cNvPr>
          <p:cNvSpPr txBox="1">
            <a:spLocks/>
          </p:cNvSpPr>
          <p:nvPr/>
        </p:nvSpPr>
        <p:spPr>
          <a:xfrm>
            <a:off x="1066800" y="4267200"/>
            <a:ext cx="10058400" cy="32153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zh-CN" altLang="en-US" kern="0" dirty="0">
              <a:solidFill>
                <a:sysClr val="windowText" lastClr="000000"/>
              </a:solidFill>
            </a:endParaRPr>
          </a:p>
        </p:txBody>
      </p:sp>
      <p:pic>
        <p:nvPicPr>
          <p:cNvPr id="27" name="图片 26">
            <a:extLst>
              <a:ext uri="{FF2B5EF4-FFF2-40B4-BE49-F238E27FC236}">
                <a16:creationId xmlns:a16="http://schemas.microsoft.com/office/drawing/2014/main" id="{BB215EA2-3BEA-48DF-8739-014563EC699F}"/>
              </a:ext>
            </a:extLst>
          </p:cNvPr>
          <p:cNvPicPr>
            <a:picLocks noChangeAspect="1"/>
          </p:cNvPicPr>
          <p:nvPr/>
        </p:nvPicPr>
        <p:blipFill>
          <a:blip r:embed="rId2"/>
          <a:stretch>
            <a:fillRect/>
          </a:stretch>
        </p:blipFill>
        <p:spPr>
          <a:xfrm>
            <a:off x="2695689" y="4745072"/>
            <a:ext cx="1885493" cy="653495"/>
          </a:xfrm>
          <a:prstGeom prst="rect">
            <a:avLst/>
          </a:prstGeom>
        </p:spPr>
      </p:pic>
      <p:sp>
        <p:nvSpPr>
          <p:cNvPr id="29" name="文本占位符 3">
            <a:extLst>
              <a:ext uri="{FF2B5EF4-FFF2-40B4-BE49-F238E27FC236}">
                <a16:creationId xmlns:a16="http://schemas.microsoft.com/office/drawing/2014/main" id="{5165D023-7F54-406F-9198-779E2A6B2011}"/>
              </a:ext>
            </a:extLst>
          </p:cNvPr>
          <p:cNvSpPr txBox="1">
            <a:spLocks/>
          </p:cNvSpPr>
          <p:nvPr/>
        </p:nvSpPr>
        <p:spPr>
          <a:xfrm>
            <a:off x="1066800" y="3164741"/>
            <a:ext cx="958596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i="1" dirty="0"/>
              <a:t>P(</a:t>
            </a:r>
            <a:r>
              <a:rPr lang="en-US" altLang="zh-CN" i="1" dirty="0" err="1"/>
              <a:t>cij</a:t>
            </a:r>
            <a:r>
              <a:rPr lang="en-US" altLang="zh-CN" i="1" dirty="0"/>
              <a:t>)</a:t>
            </a:r>
            <a:r>
              <a:rPr lang="zh-CN" altLang="en-US" dirty="0"/>
              <a:t>代表在预测的特征图上位置</a:t>
            </a:r>
            <a:r>
              <a:rPr lang="en-US" altLang="zh-CN" i="1" dirty="0"/>
              <a:t>(</a:t>
            </a:r>
            <a:r>
              <a:rPr lang="en-US" altLang="zh-CN" i="1" dirty="0" err="1"/>
              <a:t>i,j</a:t>
            </a:r>
            <a:r>
              <a:rPr lang="en-US" altLang="zh-CN" i="1" dirty="0"/>
              <a:t>)</a:t>
            </a:r>
            <a:r>
              <a:rPr lang="zh-CN" altLang="en-US" dirty="0"/>
              <a:t>处类别</a:t>
            </a:r>
            <a:r>
              <a:rPr lang="en-US" altLang="zh-CN" i="1" dirty="0"/>
              <a:t>c</a:t>
            </a:r>
            <a:r>
              <a:rPr lang="zh-CN" altLang="en-US" dirty="0"/>
              <a:t>的得分，</a:t>
            </a:r>
            <a:r>
              <a:rPr lang="en-US" altLang="zh-CN" i="1" dirty="0"/>
              <a:t>y(</a:t>
            </a:r>
            <a:r>
              <a:rPr lang="en-US" altLang="zh-CN" i="1" dirty="0" err="1"/>
              <a:t>cij</a:t>
            </a:r>
            <a:r>
              <a:rPr lang="en-US" altLang="zh-CN" i="1" dirty="0"/>
              <a:t>)</a:t>
            </a:r>
            <a:r>
              <a:rPr lang="zh-CN" altLang="en-US" dirty="0"/>
              <a:t>是增加了非标准高斯函数的实际标注特征图上对应位置对应类别的得分。</a:t>
            </a:r>
            <a:endParaRPr lang="zh-CN" altLang="en-US" kern="0" dirty="0">
              <a:solidFill>
                <a:sysClr val="windowText" lastClr="000000"/>
              </a:solidFill>
            </a:endParaRPr>
          </a:p>
        </p:txBody>
      </p:sp>
      <p:pic>
        <p:nvPicPr>
          <p:cNvPr id="30" name="图片 29">
            <a:extLst>
              <a:ext uri="{FF2B5EF4-FFF2-40B4-BE49-F238E27FC236}">
                <a16:creationId xmlns:a16="http://schemas.microsoft.com/office/drawing/2014/main" id="{732A816A-A472-4086-BF1B-404E4F6B93B2}"/>
              </a:ext>
            </a:extLst>
          </p:cNvPr>
          <p:cNvPicPr>
            <a:picLocks noChangeAspect="1"/>
          </p:cNvPicPr>
          <p:nvPr/>
        </p:nvPicPr>
        <p:blipFill>
          <a:blip r:embed="rId3"/>
          <a:stretch>
            <a:fillRect/>
          </a:stretch>
        </p:blipFill>
        <p:spPr>
          <a:xfrm>
            <a:off x="6324600" y="4693160"/>
            <a:ext cx="4419827" cy="825542"/>
          </a:xfrm>
          <a:prstGeom prst="rect">
            <a:avLst/>
          </a:prstGeom>
        </p:spPr>
      </p:pic>
      <p:sp>
        <p:nvSpPr>
          <p:cNvPr id="32" name="文本框 31">
            <a:extLst>
              <a:ext uri="{FF2B5EF4-FFF2-40B4-BE49-F238E27FC236}">
                <a16:creationId xmlns:a16="http://schemas.microsoft.com/office/drawing/2014/main" id="{82A84BB4-2F3F-4FA1-957B-F723CC9223E1}"/>
              </a:ext>
            </a:extLst>
          </p:cNvPr>
          <p:cNvSpPr txBox="1"/>
          <p:nvPr/>
        </p:nvSpPr>
        <p:spPr>
          <a:xfrm>
            <a:off x="1099592" y="5799733"/>
            <a:ext cx="5077688" cy="923330"/>
          </a:xfrm>
          <a:prstGeom prst="rect">
            <a:avLst/>
          </a:prstGeom>
          <a:noFill/>
        </p:spPr>
        <p:txBody>
          <a:bodyPr wrap="square" rtlCol="0">
            <a:spAutoFit/>
          </a:bodyPr>
          <a:lstStyle/>
          <a:p>
            <a:r>
              <a:rPr lang="en-US" altLang="zh-CN" dirty="0"/>
              <a:t>x</a:t>
            </a:r>
            <a:r>
              <a:rPr lang="zh-CN" altLang="en-US" dirty="0"/>
              <a:t>和</a:t>
            </a:r>
            <a:r>
              <a:rPr lang="en-US" altLang="zh-CN" dirty="0"/>
              <a:t>y</a:t>
            </a:r>
            <a:r>
              <a:rPr lang="zh-CN" altLang="en-US" dirty="0"/>
              <a:t>表示的是以（</a:t>
            </a:r>
            <a:r>
              <a:rPr lang="en-US" altLang="zh-CN" dirty="0" err="1"/>
              <a:t>i</a:t>
            </a:r>
            <a:r>
              <a:rPr lang="en-US" altLang="zh-CN" dirty="0"/>
              <a:t> , j </a:t>
            </a:r>
            <a:r>
              <a:rPr lang="zh-CN" altLang="en-US" dirty="0"/>
              <a:t>）为坐标原点的相对坐标。</a:t>
            </a:r>
            <a:endParaRPr lang="en-US" altLang="zh-CN" dirty="0"/>
          </a:p>
          <a:p>
            <a:r>
              <a:rPr lang="en-US" altLang="zh-CN" dirty="0" err="1"/>
              <a:t>y</a:t>
            </a:r>
            <a:r>
              <a:rPr lang="en-US" altLang="zh-CN" baseline="-25000" dirty="0" err="1"/>
              <a:t>cij</a:t>
            </a:r>
            <a:r>
              <a:rPr lang="zh-CN" altLang="en-US" dirty="0"/>
              <a:t>在真值位置值为</a:t>
            </a:r>
            <a:r>
              <a:rPr lang="en-US" altLang="zh-CN" dirty="0"/>
              <a:t>1</a:t>
            </a:r>
            <a:r>
              <a:rPr lang="zh-CN" altLang="en-US" dirty="0"/>
              <a:t>，真值附近一定范围内的值不为</a:t>
            </a:r>
            <a:r>
              <a:rPr lang="en-US" altLang="zh-CN" dirty="0"/>
              <a:t>0</a:t>
            </a:r>
            <a:r>
              <a:rPr lang="zh-CN" altLang="en-US" dirty="0"/>
              <a:t>，与真值位置的距离越大，其值逐渐衰减。</a:t>
            </a:r>
            <a:endParaRPr lang="zh-CN" altLang="en-US" kern="0" dirty="0">
              <a:solidFill>
                <a:sysClr val="windowText" lastClr="000000"/>
              </a:solidFill>
            </a:endParaRPr>
          </a:p>
        </p:txBody>
      </p:sp>
      <p:sp>
        <p:nvSpPr>
          <p:cNvPr id="33" name="文本框 32">
            <a:extLst>
              <a:ext uri="{FF2B5EF4-FFF2-40B4-BE49-F238E27FC236}">
                <a16:creationId xmlns:a16="http://schemas.microsoft.com/office/drawing/2014/main" id="{72ADC85A-B3A6-4682-9842-D52AA3F34A9B}"/>
              </a:ext>
            </a:extLst>
          </p:cNvPr>
          <p:cNvSpPr txBox="1"/>
          <p:nvPr/>
        </p:nvSpPr>
        <p:spPr>
          <a:xfrm>
            <a:off x="7010400" y="6015778"/>
            <a:ext cx="4419826" cy="646331"/>
          </a:xfrm>
          <a:prstGeom prst="rect">
            <a:avLst/>
          </a:prstGeom>
          <a:noFill/>
        </p:spPr>
        <p:txBody>
          <a:bodyPr wrap="square" rtlCol="0">
            <a:spAutoFit/>
          </a:bodyPr>
          <a:lstStyle/>
          <a:p>
            <a:r>
              <a:rPr lang="en-US" altLang="zh-CN" dirty="0"/>
              <a:t>α</a:t>
            </a:r>
            <a:r>
              <a:rPr lang="zh-CN" altLang="en-US" dirty="0"/>
              <a:t>和</a:t>
            </a:r>
            <a:r>
              <a:rPr lang="en-US" altLang="zh-CN" dirty="0"/>
              <a:t>β</a:t>
            </a:r>
            <a:r>
              <a:rPr lang="zh-CN" altLang="en-US" dirty="0"/>
              <a:t>是一组超参（作者分别设定</a:t>
            </a:r>
            <a:r>
              <a:rPr lang="en-US" altLang="zh-CN" dirty="0"/>
              <a:t>2</a:t>
            </a:r>
            <a:r>
              <a:rPr lang="zh-CN" altLang="en-US" dirty="0"/>
              <a:t>，</a:t>
            </a:r>
            <a:r>
              <a:rPr lang="en-US" altLang="zh-CN" dirty="0"/>
              <a:t>4 </a:t>
            </a:r>
            <a:r>
              <a:rPr lang="zh-CN" altLang="en-US" dirty="0"/>
              <a:t>），用来控制图像中每个点对</a:t>
            </a:r>
            <a:r>
              <a:rPr lang="en-US" altLang="zh-CN" dirty="0"/>
              <a:t>loss</a:t>
            </a:r>
            <a:r>
              <a:rPr lang="zh-CN" altLang="en-US" dirty="0"/>
              <a:t>的贡献程度。</a:t>
            </a:r>
          </a:p>
        </p:txBody>
      </p:sp>
      <p:sp>
        <p:nvSpPr>
          <p:cNvPr id="36" name="文本占位符 3">
            <a:extLst>
              <a:ext uri="{FF2B5EF4-FFF2-40B4-BE49-F238E27FC236}">
                <a16:creationId xmlns:a16="http://schemas.microsoft.com/office/drawing/2014/main" id="{A4DE0AEB-9AEE-4644-A2A3-8781E4703488}"/>
              </a:ext>
            </a:extLst>
          </p:cNvPr>
          <p:cNvSpPr txBox="1">
            <a:spLocks/>
          </p:cNvSpPr>
          <p:nvPr/>
        </p:nvSpPr>
        <p:spPr>
          <a:xfrm>
            <a:off x="1066800" y="4131100"/>
            <a:ext cx="958596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输出：设计一个</a:t>
            </a:r>
            <a:r>
              <a:rPr lang="en-US" altLang="zh-CN" kern="0" dirty="0">
                <a:solidFill>
                  <a:sysClr val="windowText" lastClr="000000"/>
                </a:solidFill>
              </a:rPr>
              <a:t>focal loss</a:t>
            </a:r>
            <a:r>
              <a:rPr lang="zh-CN" altLang="en-US" kern="0" dirty="0">
                <a:solidFill>
                  <a:sysClr val="windowText" lastClr="000000"/>
                </a:solidFill>
              </a:rPr>
              <a:t>公式计算 </a:t>
            </a:r>
            <a:r>
              <a:rPr lang="en-US" altLang="zh-CN" kern="0" dirty="0">
                <a:solidFill>
                  <a:sysClr val="windowText" lastClr="000000"/>
                </a:solidFill>
              </a:rPr>
              <a:t>(</a:t>
            </a:r>
            <a:r>
              <a:rPr lang="en-US" altLang="zh-CN" kern="0" dirty="0" err="1">
                <a:solidFill>
                  <a:sysClr val="windowText" lastClr="000000"/>
                </a:solidFill>
              </a:rPr>
              <a:t>i</a:t>
            </a:r>
            <a:r>
              <a:rPr lang="en-US" altLang="zh-CN" kern="0" dirty="0">
                <a:solidFill>
                  <a:sysClr val="windowText" lastClr="000000"/>
                </a:solidFill>
              </a:rPr>
              <a:t>, j)</a:t>
            </a:r>
            <a:r>
              <a:rPr lang="zh-CN" altLang="en-US" kern="0" dirty="0">
                <a:solidFill>
                  <a:sysClr val="windowText" lastClr="000000"/>
                </a:solidFill>
              </a:rPr>
              <a:t>像素是类别</a:t>
            </a:r>
            <a:r>
              <a:rPr lang="en-US" altLang="zh-CN" kern="0" dirty="0">
                <a:solidFill>
                  <a:sysClr val="windowText" lastClr="000000"/>
                </a:solidFill>
              </a:rPr>
              <a:t>c</a:t>
            </a:r>
            <a:r>
              <a:rPr lang="zh-CN" altLang="en-US" kern="0" dirty="0">
                <a:solidFill>
                  <a:sysClr val="windowText" lastClr="000000"/>
                </a:solidFill>
              </a:rPr>
              <a:t>的</a:t>
            </a:r>
            <a:r>
              <a:rPr lang="en-US" altLang="zh-CN" kern="0" dirty="0">
                <a:solidFill>
                  <a:sysClr val="windowText" lastClr="000000"/>
                </a:solidFill>
              </a:rPr>
              <a:t>loss</a:t>
            </a:r>
            <a:endParaRPr lang="zh-CN" altLang="en-US" kern="0" dirty="0">
              <a:solidFill>
                <a:sysClr val="windowText" lastClr="000000"/>
              </a:solidFill>
            </a:endParaRPr>
          </a:p>
        </p:txBody>
      </p:sp>
    </p:spTree>
    <p:extLst>
      <p:ext uri="{BB962C8B-B14F-4D97-AF65-F5344CB8AC3E}">
        <p14:creationId xmlns:p14="http://schemas.microsoft.com/office/powerpoint/2010/main" val="131169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6203</TotalTime>
  <Words>3604</Words>
  <Application>Microsoft Office PowerPoint</Application>
  <PresentationFormat>宽屏</PresentationFormat>
  <Paragraphs>144</Paragraphs>
  <Slides>39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Microsoft JhengHei UI</vt:lpstr>
      <vt:lpstr>等线</vt:lpstr>
      <vt:lpstr>宋体</vt:lpstr>
      <vt:lpstr>微软雅黑</vt:lpstr>
      <vt:lpstr>Arial</vt:lpstr>
      <vt:lpstr>Consolas</vt:lpstr>
      <vt:lpstr>Office Theme</vt:lpstr>
      <vt:lpstr>Corner anchor free and loss drive feature selection anchor free</vt:lpstr>
      <vt:lpstr>CornerNet与feature selection anchor free表格总结</vt:lpstr>
      <vt:lpstr>PowerPoint 演示文稿</vt:lpstr>
      <vt:lpstr>CornerNet</vt:lpstr>
      <vt:lpstr>PowerPoint 演示文稿</vt:lpstr>
      <vt:lpstr>PowerPoint 演示文稿</vt:lpstr>
      <vt:lpstr>PowerPoint 演示文稿</vt:lpstr>
      <vt:lpstr>PowerPoint 演示文稿</vt:lpstr>
      <vt:lpstr>Detecting Corners </vt:lpstr>
      <vt:lpstr>Corner adjustment</vt:lpstr>
      <vt:lpstr>Grouping Corners </vt:lpstr>
      <vt:lpstr>Corner Pooling</vt:lpstr>
      <vt:lpstr>使用总loss驱动Corner对选择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FSAF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存在问题</vt:lpstr>
      <vt:lpstr>anchor based改进 </vt:lpstr>
      <vt:lpstr>anchor free方面</vt:lpstr>
      <vt:lpstr>我接下来需要做的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1635</cp:revision>
  <dcterms:created xsi:type="dcterms:W3CDTF">2020-04-13T04:55:00Z</dcterms:created>
  <dcterms:modified xsi:type="dcterms:W3CDTF">2020-05-15T09:10:02Z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